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301" r:id="rId2"/>
    <p:sldId id="262" r:id="rId3"/>
    <p:sldId id="323" r:id="rId4"/>
    <p:sldId id="310" r:id="rId5"/>
    <p:sldId id="307" r:id="rId6"/>
    <p:sldId id="324" r:id="rId7"/>
    <p:sldId id="314" r:id="rId8"/>
    <p:sldId id="315" r:id="rId9"/>
    <p:sldId id="332" r:id="rId10"/>
    <p:sldId id="333" r:id="rId11"/>
    <p:sldId id="302" r:id="rId12"/>
    <p:sldId id="308" r:id="rId13"/>
    <p:sldId id="327" r:id="rId14"/>
    <p:sldId id="328" r:id="rId15"/>
    <p:sldId id="329" r:id="rId16"/>
    <p:sldId id="311" r:id="rId17"/>
    <p:sldId id="306" r:id="rId18"/>
    <p:sldId id="321" r:id="rId19"/>
    <p:sldId id="319" r:id="rId20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15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A09"/>
    <a:srgbClr val="F3DE5A"/>
    <a:srgbClr val="485766"/>
    <a:srgbClr val="F1D73B"/>
    <a:srgbClr val="7B3349"/>
    <a:srgbClr val="BFC0C0"/>
    <a:srgbClr val="5D5145"/>
    <a:srgbClr val="060606"/>
    <a:srgbClr val="A59248"/>
    <a:srgbClr val="48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151" autoAdjust="0"/>
  </p:normalViewPr>
  <p:slideViewPr>
    <p:cSldViewPr snapToGrid="0" showGuides="1">
      <p:cViewPr varScale="1">
        <p:scale>
          <a:sx n="67" d="100"/>
          <a:sy n="67" d="100"/>
        </p:scale>
        <p:origin x="656" y="32"/>
      </p:cViewPr>
      <p:guideLst>
        <p:guide pos="7151"/>
        <p:guide orient="horz" pos="1207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2471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4616916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32933131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886498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16102403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5468789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1536665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7080596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29703735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2653803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06931892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89500366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/>
              <a:pPr/>
              <a:t>27/2/2019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2086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44372" y="1433211"/>
            <a:ext cx="8289018" cy="2090057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Analysis</a:t>
            </a:r>
            <a:endParaRPr lang="zh-HK" altLang="en-US" sz="8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44372" y="1433210"/>
            <a:ext cx="297769" cy="2090057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/>
          <p:cNvSpPr/>
          <p:nvPr/>
        </p:nvSpPr>
        <p:spPr>
          <a:xfrm>
            <a:off x="10156429" y="1433210"/>
            <a:ext cx="297769" cy="2090057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82298" y="3779685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b="1" dirty="0">
                <a:solidFill>
                  <a:schemeClr val="bg1"/>
                </a:solidFill>
              </a:rPr>
              <a:t>---- </a:t>
            </a:r>
            <a:r>
              <a:rPr lang="en-US" altLang="zh-HK" sz="2800" b="1" dirty="0" err="1">
                <a:solidFill>
                  <a:schemeClr val="bg1"/>
                </a:solidFill>
              </a:rPr>
              <a:t>Fifa</a:t>
            </a:r>
            <a:r>
              <a:rPr lang="en-US" altLang="zh-HK" sz="2800" b="1" dirty="0">
                <a:solidFill>
                  <a:schemeClr val="bg1"/>
                </a:solidFill>
              </a:rPr>
              <a:t> 18/19 dataset</a:t>
            </a:r>
            <a:endParaRPr lang="zh-HK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B4419-BE83-4825-AE2E-C54AC97A6AF6}"/>
              </a:ext>
            </a:extLst>
          </p:cNvPr>
          <p:cNvSpPr txBox="1"/>
          <p:nvPr/>
        </p:nvSpPr>
        <p:spPr>
          <a:xfrm>
            <a:off x="7079854" y="4455305"/>
            <a:ext cx="533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b="1" dirty="0">
                <a:solidFill>
                  <a:schemeClr val="bg1"/>
                </a:solidFill>
              </a:rPr>
              <a:t>Group 2 – Member</a:t>
            </a:r>
          </a:p>
          <a:p>
            <a:r>
              <a:rPr lang="en-US" altLang="zh-HK" sz="2800" b="1" dirty="0">
                <a:solidFill>
                  <a:schemeClr val="bg1"/>
                </a:solidFill>
              </a:rPr>
              <a:t>Sushma </a:t>
            </a:r>
            <a:r>
              <a:rPr lang="en-US" altLang="zh-HK" sz="2800" b="1" dirty="0" err="1">
                <a:solidFill>
                  <a:schemeClr val="bg1"/>
                </a:solidFill>
              </a:rPr>
              <a:t>Gadepally</a:t>
            </a:r>
            <a:r>
              <a:rPr lang="en-US" altLang="zh-HK" sz="2800" b="1" dirty="0">
                <a:solidFill>
                  <a:schemeClr val="bg1"/>
                </a:solidFill>
              </a:rPr>
              <a:t> 001493153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</a:rPr>
              <a:t>Komal</a:t>
            </a:r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</a:rPr>
              <a:t>Matam</a:t>
            </a:r>
            <a:r>
              <a:rPr lang="en-US" altLang="zh-CN" sz="2800" b="1" dirty="0">
                <a:solidFill>
                  <a:schemeClr val="bg1"/>
                </a:solidFill>
              </a:rPr>
              <a:t>         001877039</a:t>
            </a:r>
          </a:p>
          <a:p>
            <a:r>
              <a:rPr lang="en-US" altLang="zh-HK" sz="2800" b="1" dirty="0">
                <a:solidFill>
                  <a:schemeClr val="bg1"/>
                </a:solidFill>
              </a:rPr>
              <a:t>Zichao Tian              001465014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</a:rPr>
              <a:t>Sayli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</a:rPr>
              <a:t>Bhutkar</a:t>
            </a:r>
            <a:r>
              <a:rPr lang="en-US" altLang="zh-CN" sz="2800" b="1" dirty="0">
                <a:solidFill>
                  <a:schemeClr val="bg1"/>
                </a:solidFill>
              </a:rPr>
              <a:t>         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001427569</a:t>
            </a:r>
          </a:p>
          <a:p>
            <a:pPr algn="ctr"/>
            <a:endParaRPr lang="zh-HK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58828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97DBD0-0F26-4673-A2D6-A0409B2E0E15}"/>
              </a:ext>
            </a:extLst>
          </p:cNvPr>
          <p:cNvSpPr txBox="1"/>
          <p:nvPr/>
        </p:nvSpPr>
        <p:spPr>
          <a:xfrm flipH="1">
            <a:off x="9041438" y="247135"/>
            <a:ext cx="13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67CE5B-1242-4BC8-AE6E-2A3FF85A64C8}"/>
              </a:ext>
            </a:extLst>
          </p:cNvPr>
          <p:cNvSpPr txBox="1"/>
          <p:nvPr/>
        </p:nvSpPr>
        <p:spPr>
          <a:xfrm>
            <a:off x="5643478" y="2730159"/>
            <a:ext cx="4186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Explanation: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Selected features with the least p Value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D6FFA2-9EFC-489F-B127-3F55E1E15C47}"/>
              </a:ext>
            </a:extLst>
          </p:cNvPr>
          <p:cNvSpPr txBox="1"/>
          <p:nvPr/>
        </p:nvSpPr>
        <p:spPr>
          <a:xfrm>
            <a:off x="76200" y="81260"/>
            <a:ext cx="441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 Value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0360F6-4E09-453E-B9AC-0908074F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26523"/>
            <a:ext cx="5276936" cy="34221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DDE032-FC54-4D1C-927E-E83D4EFCA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490" y="526523"/>
            <a:ext cx="6808410" cy="12147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FAE45F-8DA9-48B9-9F5B-C84BA76F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3948645"/>
            <a:ext cx="5276936" cy="282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90564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9462"/>
            <a:ext cx="6096000" cy="6867462"/>
          </a:xfrm>
          <a:prstGeom prst="rect">
            <a:avLst/>
          </a:prstGeom>
          <a:solidFill>
            <a:srgbClr val="485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等腰三角形 20"/>
          <p:cNvSpPr/>
          <p:nvPr/>
        </p:nvSpPr>
        <p:spPr>
          <a:xfrm>
            <a:off x="1306286" y="3647339"/>
            <a:ext cx="2446297" cy="2061028"/>
          </a:xfrm>
          <a:prstGeom prst="triangle">
            <a:avLst/>
          </a:prstGeom>
          <a:solidFill>
            <a:srgbClr val="F3DE5A">
              <a:alpha val="79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等腰三角形 21"/>
          <p:cNvSpPr/>
          <p:nvPr/>
        </p:nvSpPr>
        <p:spPr>
          <a:xfrm>
            <a:off x="2293258" y="2779001"/>
            <a:ext cx="2177141" cy="2929366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等腰三角形 22"/>
          <p:cNvSpPr/>
          <p:nvPr/>
        </p:nvSpPr>
        <p:spPr>
          <a:xfrm>
            <a:off x="3179993" y="2036253"/>
            <a:ext cx="2277378" cy="3672114"/>
          </a:xfrm>
          <a:prstGeom prst="triangle">
            <a:avLst/>
          </a:prstGeom>
          <a:solidFill>
            <a:srgbClr val="F3DE5A">
              <a:alpha val="82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等腰三角形 19"/>
          <p:cNvSpPr/>
          <p:nvPr/>
        </p:nvSpPr>
        <p:spPr>
          <a:xfrm>
            <a:off x="638629" y="2438847"/>
            <a:ext cx="1654630" cy="3269519"/>
          </a:xfrm>
          <a:prstGeom prst="triangle">
            <a:avLst/>
          </a:prstGeom>
          <a:solidFill>
            <a:srgbClr val="F3DE5A">
              <a:alpha val="72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99886" y="5689603"/>
            <a:ext cx="43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>
                <a:solidFill>
                  <a:srgbClr val="F3DE5A"/>
                </a:solidFill>
              </a:rPr>
              <a:t>A</a:t>
            </a:r>
            <a:endParaRPr lang="zh-HK" altLang="en-US" b="1" dirty="0">
              <a:solidFill>
                <a:srgbClr val="F3DE5A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32814" y="5689603"/>
            <a:ext cx="32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>
                <a:solidFill>
                  <a:srgbClr val="F3DE5A"/>
                </a:solidFill>
              </a:rPr>
              <a:t>B</a:t>
            </a:r>
            <a:endParaRPr lang="zh-HK" altLang="en-US" b="1" dirty="0">
              <a:solidFill>
                <a:srgbClr val="F3DE5A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458389" y="5689603"/>
            <a:ext cx="47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>
                <a:solidFill>
                  <a:srgbClr val="F3DE5A"/>
                </a:solidFill>
              </a:rPr>
              <a:t>C</a:t>
            </a:r>
            <a:endParaRPr lang="zh-HK" altLang="en-US" b="1" dirty="0">
              <a:solidFill>
                <a:srgbClr val="F3DE5A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40194" y="5689603"/>
            <a:ext cx="355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>
                <a:solidFill>
                  <a:srgbClr val="F3DE5A"/>
                </a:solidFill>
              </a:rPr>
              <a:t>D</a:t>
            </a:r>
            <a:endParaRPr lang="zh-HK" altLang="en-US" b="1" dirty="0">
              <a:solidFill>
                <a:srgbClr val="F3DE5A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62057" y="5469882"/>
            <a:ext cx="866984" cy="708086"/>
            <a:chOff x="1095375" y="4802188"/>
            <a:chExt cx="1879600" cy="1535113"/>
          </a:xfrm>
          <a:solidFill>
            <a:srgbClr val="F3DE5A"/>
          </a:solidFill>
        </p:grpSpPr>
        <p:sp>
          <p:nvSpPr>
            <p:cNvPr id="52" name="Freeform 50"/>
            <p:cNvSpPr>
              <a:spLocks noEditPoints="1"/>
            </p:cNvSpPr>
            <p:nvPr/>
          </p:nvSpPr>
          <p:spPr bwMode="auto">
            <a:xfrm>
              <a:off x="1095375" y="4802188"/>
              <a:ext cx="1879600" cy="1535113"/>
            </a:xfrm>
            <a:custGeom>
              <a:avLst/>
              <a:gdLst>
                <a:gd name="T0" fmla="*/ 483 w 1258"/>
                <a:gd name="T1" fmla="*/ 1026 h 1026"/>
                <a:gd name="T2" fmla="*/ 404 w 1258"/>
                <a:gd name="T3" fmla="*/ 972 h 1026"/>
                <a:gd name="T4" fmla="*/ 219 w 1258"/>
                <a:gd name="T5" fmla="*/ 844 h 1026"/>
                <a:gd name="T6" fmla="*/ 198 w 1258"/>
                <a:gd name="T7" fmla="*/ 838 h 1026"/>
                <a:gd name="T8" fmla="*/ 75 w 1258"/>
                <a:gd name="T9" fmla="*/ 838 h 1026"/>
                <a:gd name="T10" fmla="*/ 1 w 1258"/>
                <a:gd name="T11" fmla="*/ 764 h 1026"/>
                <a:gd name="T12" fmla="*/ 0 w 1258"/>
                <a:gd name="T13" fmla="*/ 356 h 1026"/>
                <a:gd name="T14" fmla="*/ 1 w 1258"/>
                <a:gd name="T15" fmla="*/ 79 h 1026"/>
                <a:gd name="T16" fmla="*/ 79 w 1258"/>
                <a:gd name="T17" fmla="*/ 0 h 1026"/>
                <a:gd name="T18" fmla="*/ 1177 w 1258"/>
                <a:gd name="T19" fmla="*/ 0 h 1026"/>
                <a:gd name="T20" fmla="*/ 1257 w 1258"/>
                <a:gd name="T21" fmla="*/ 80 h 1026"/>
                <a:gd name="T22" fmla="*/ 1257 w 1258"/>
                <a:gd name="T23" fmla="*/ 760 h 1026"/>
                <a:gd name="T24" fmla="*/ 1225 w 1258"/>
                <a:gd name="T25" fmla="*/ 826 h 1026"/>
                <a:gd name="T26" fmla="*/ 1184 w 1258"/>
                <a:gd name="T27" fmla="*/ 837 h 1026"/>
                <a:gd name="T28" fmla="*/ 716 w 1258"/>
                <a:gd name="T29" fmla="*/ 838 h 1026"/>
                <a:gd name="T30" fmla="*/ 538 w 1258"/>
                <a:gd name="T31" fmla="*/ 838 h 1026"/>
                <a:gd name="T32" fmla="*/ 523 w 1258"/>
                <a:gd name="T33" fmla="*/ 851 h 1026"/>
                <a:gd name="T34" fmla="*/ 485 w 1258"/>
                <a:gd name="T35" fmla="*/ 1019 h 1026"/>
                <a:gd name="T36" fmla="*/ 483 w 1258"/>
                <a:gd name="T37" fmla="*/ 1026 h 1026"/>
                <a:gd name="T38" fmla="*/ 71 w 1258"/>
                <a:gd name="T39" fmla="*/ 768 h 1026"/>
                <a:gd name="T40" fmla="*/ 92 w 1258"/>
                <a:gd name="T41" fmla="*/ 768 h 1026"/>
                <a:gd name="T42" fmla="*/ 233 w 1258"/>
                <a:gd name="T43" fmla="*/ 768 h 1026"/>
                <a:gd name="T44" fmla="*/ 256 w 1258"/>
                <a:gd name="T45" fmla="*/ 776 h 1026"/>
                <a:gd name="T46" fmla="*/ 378 w 1258"/>
                <a:gd name="T47" fmla="*/ 868 h 1026"/>
                <a:gd name="T48" fmla="*/ 439 w 1258"/>
                <a:gd name="T49" fmla="*/ 914 h 1026"/>
                <a:gd name="T50" fmla="*/ 466 w 1258"/>
                <a:gd name="T51" fmla="*/ 782 h 1026"/>
                <a:gd name="T52" fmla="*/ 485 w 1258"/>
                <a:gd name="T53" fmla="*/ 768 h 1026"/>
                <a:gd name="T54" fmla="*/ 1138 w 1258"/>
                <a:gd name="T55" fmla="*/ 768 h 1026"/>
                <a:gd name="T56" fmla="*/ 1186 w 1258"/>
                <a:gd name="T57" fmla="*/ 768 h 1026"/>
                <a:gd name="T58" fmla="*/ 1186 w 1258"/>
                <a:gd name="T59" fmla="*/ 71 h 1026"/>
                <a:gd name="T60" fmla="*/ 71 w 1258"/>
                <a:gd name="T61" fmla="*/ 71 h 1026"/>
                <a:gd name="T62" fmla="*/ 71 w 1258"/>
                <a:gd name="T63" fmla="*/ 768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8" h="1026">
                  <a:moveTo>
                    <a:pt x="483" y="1026"/>
                  </a:moveTo>
                  <a:cubicBezTo>
                    <a:pt x="456" y="1007"/>
                    <a:pt x="430" y="990"/>
                    <a:pt x="404" y="972"/>
                  </a:cubicBezTo>
                  <a:cubicBezTo>
                    <a:pt x="342" y="929"/>
                    <a:pt x="280" y="886"/>
                    <a:pt x="219" y="844"/>
                  </a:cubicBezTo>
                  <a:cubicBezTo>
                    <a:pt x="213" y="840"/>
                    <a:pt x="205" y="838"/>
                    <a:pt x="198" y="838"/>
                  </a:cubicBezTo>
                  <a:cubicBezTo>
                    <a:pt x="157" y="838"/>
                    <a:pt x="116" y="838"/>
                    <a:pt x="75" y="838"/>
                  </a:cubicBezTo>
                  <a:cubicBezTo>
                    <a:pt x="30" y="838"/>
                    <a:pt x="1" y="810"/>
                    <a:pt x="1" y="764"/>
                  </a:cubicBezTo>
                  <a:cubicBezTo>
                    <a:pt x="0" y="628"/>
                    <a:pt x="1" y="492"/>
                    <a:pt x="0" y="356"/>
                  </a:cubicBezTo>
                  <a:cubicBezTo>
                    <a:pt x="0" y="264"/>
                    <a:pt x="1" y="171"/>
                    <a:pt x="1" y="79"/>
                  </a:cubicBezTo>
                  <a:cubicBezTo>
                    <a:pt x="1" y="28"/>
                    <a:pt x="29" y="0"/>
                    <a:pt x="79" y="0"/>
                  </a:cubicBezTo>
                  <a:cubicBezTo>
                    <a:pt x="445" y="0"/>
                    <a:pt x="811" y="0"/>
                    <a:pt x="1177" y="0"/>
                  </a:cubicBezTo>
                  <a:cubicBezTo>
                    <a:pt x="1230" y="0"/>
                    <a:pt x="1257" y="27"/>
                    <a:pt x="1257" y="80"/>
                  </a:cubicBezTo>
                  <a:cubicBezTo>
                    <a:pt x="1257" y="307"/>
                    <a:pt x="1257" y="533"/>
                    <a:pt x="1257" y="760"/>
                  </a:cubicBezTo>
                  <a:cubicBezTo>
                    <a:pt x="1258" y="788"/>
                    <a:pt x="1250" y="812"/>
                    <a:pt x="1225" y="826"/>
                  </a:cubicBezTo>
                  <a:cubicBezTo>
                    <a:pt x="1213" y="833"/>
                    <a:pt x="1198" y="837"/>
                    <a:pt x="1184" y="837"/>
                  </a:cubicBezTo>
                  <a:cubicBezTo>
                    <a:pt x="1028" y="838"/>
                    <a:pt x="872" y="838"/>
                    <a:pt x="716" y="838"/>
                  </a:cubicBezTo>
                  <a:cubicBezTo>
                    <a:pt x="657" y="838"/>
                    <a:pt x="597" y="838"/>
                    <a:pt x="538" y="838"/>
                  </a:cubicBezTo>
                  <a:cubicBezTo>
                    <a:pt x="528" y="838"/>
                    <a:pt x="525" y="841"/>
                    <a:pt x="523" y="851"/>
                  </a:cubicBezTo>
                  <a:cubicBezTo>
                    <a:pt x="511" y="907"/>
                    <a:pt x="498" y="963"/>
                    <a:pt x="485" y="1019"/>
                  </a:cubicBezTo>
                  <a:cubicBezTo>
                    <a:pt x="485" y="1021"/>
                    <a:pt x="484" y="1022"/>
                    <a:pt x="483" y="1026"/>
                  </a:cubicBezTo>
                  <a:close/>
                  <a:moveTo>
                    <a:pt x="71" y="768"/>
                  </a:moveTo>
                  <a:cubicBezTo>
                    <a:pt x="79" y="768"/>
                    <a:pt x="86" y="768"/>
                    <a:pt x="92" y="768"/>
                  </a:cubicBezTo>
                  <a:cubicBezTo>
                    <a:pt x="139" y="768"/>
                    <a:pt x="186" y="768"/>
                    <a:pt x="233" y="768"/>
                  </a:cubicBezTo>
                  <a:cubicBezTo>
                    <a:pt x="241" y="769"/>
                    <a:pt x="250" y="771"/>
                    <a:pt x="256" y="776"/>
                  </a:cubicBezTo>
                  <a:cubicBezTo>
                    <a:pt x="297" y="806"/>
                    <a:pt x="337" y="837"/>
                    <a:pt x="378" y="868"/>
                  </a:cubicBezTo>
                  <a:cubicBezTo>
                    <a:pt x="398" y="883"/>
                    <a:pt x="418" y="898"/>
                    <a:pt x="439" y="914"/>
                  </a:cubicBezTo>
                  <a:cubicBezTo>
                    <a:pt x="448" y="869"/>
                    <a:pt x="458" y="826"/>
                    <a:pt x="466" y="782"/>
                  </a:cubicBezTo>
                  <a:cubicBezTo>
                    <a:pt x="468" y="770"/>
                    <a:pt x="473" y="768"/>
                    <a:pt x="485" y="768"/>
                  </a:cubicBezTo>
                  <a:cubicBezTo>
                    <a:pt x="703" y="768"/>
                    <a:pt x="921" y="768"/>
                    <a:pt x="1138" y="768"/>
                  </a:cubicBezTo>
                  <a:cubicBezTo>
                    <a:pt x="1154" y="768"/>
                    <a:pt x="1170" y="768"/>
                    <a:pt x="1186" y="768"/>
                  </a:cubicBezTo>
                  <a:cubicBezTo>
                    <a:pt x="1186" y="535"/>
                    <a:pt x="1186" y="303"/>
                    <a:pt x="1186" y="71"/>
                  </a:cubicBezTo>
                  <a:cubicBezTo>
                    <a:pt x="814" y="71"/>
                    <a:pt x="443" y="71"/>
                    <a:pt x="71" y="71"/>
                  </a:cubicBezTo>
                  <a:cubicBezTo>
                    <a:pt x="71" y="303"/>
                    <a:pt x="71" y="535"/>
                    <a:pt x="71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346325" y="5324475"/>
              <a:ext cx="209550" cy="209550"/>
            </a:xfrm>
            <a:custGeom>
              <a:avLst/>
              <a:gdLst>
                <a:gd name="T0" fmla="*/ 140 w 140"/>
                <a:gd name="T1" fmla="*/ 70 h 140"/>
                <a:gd name="T2" fmla="*/ 69 w 140"/>
                <a:gd name="T3" fmla="*/ 140 h 140"/>
                <a:gd name="T4" fmla="*/ 1 w 140"/>
                <a:gd name="T5" fmla="*/ 71 h 140"/>
                <a:gd name="T6" fmla="*/ 71 w 140"/>
                <a:gd name="T7" fmla="*/ 0 h 140"/>
                <a:gd name="T8" fmla="*/ 140 w 140"/>
                <a:gd name="T9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70"/>
                  </a:moveTo>
                  <a:cubicBezTo>
                    <a:pt x="140" y="110"/>
                    <a:pt x="108" y="140"/>
                    <a:pt x="69" y="140"/>
                  </a:cubicBezTo>
                  <a:cubicBezTo>
                    <a:pt x="31" y="140"/>
                    <a:pt x="0" y="108"/>
                    <a:pt x="1" y="71"/>
                  </a:cubicBezTo>
                  <a:cubicBezTo>
                    <a:pt x="1" y="31"/>
                    <a:pt x="32" y="0"/>
                    <a:pt x="71" y="0"/>
                  </a:cubicBezTo>
                  <a:cubicBezTo>
                    <a:pt x="109" y="0"/>
                    <a:pt x="140" y="32"/>
                    <a:pt x="14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1930400" y="5324475"/>
              <a:ext cx="207963" cy="209550"/>
            </a:xfrm>
            <a:custGeom>
              <a:avLst/>
              <a:gdLst>
                <a:gd name="T0" fmla="*/ 139 w 140"/>
                <a:gd name="T1" fmla="*/ 71 h 140"/>
                <a:gd name="T2" fmla="*/ 70 w 140"/>
                <a:gd name="T3" fmla="*/ 140 h 140"/>
                <a:gd name="T4" fmla="*/ 1 w 140"/>
                <a:gd name="T5" fmla="*/ 69 h 140"/>
                <a:gd name="T6" fmla="*/ 71 w 140"/>
                <a:gd name="T7" fmla="*/ 0 h 140"/>
                <a:gd name="T8" fmla="*/ 139 w 140"/>
                <a:gd name="T9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39" y="71"/>
                  </a:moveTo>
                  <a:cubicBezTo>
                    <a:pt x="139" y="109"/>
                    <a:pt x="109" y="140"/>
                    <a:pt x="70" y="140"/>
                  </a:cubicBezTo>
                  <a:cubicBezTo>
                    <a:pt x="31" y="140"/>
                    <a:pt x="0" y="109"/>
                    <a:pt x="1" y="69"/>
                  </a:cubicBezTo>
                  <a:cubicBezTo>
                    <a:pt x="1" y="31"/>
                    <a:pt x="32" y="0"/>
                    <a:pt x="71" y="0"/>
                  </a:cubicBezTo>
                  <a:cubicBezTo>
                    <a:pt x="109" y="1"/>
                    <a:pt x="140" y="32"/>
                    <a:pt x="1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1512888" y="5324475"/>
              <a:ext cx="209550" cy="211138"/>
            </a:xfrm>
            <a:custGeom>
              <a:avLst/>
              <a:gdLst>
                <a:gd name="T0" fmla="*/ 139 w 140"/>
                <a:gd name="T1" fmla="*/ 71 h 141"/>
                <a:gd name="T2" fmla="*/ 69 w 140"/>
                <a:gd name="T3" fmla="*/ 140 h 141"/>
                <a:gd name="T4" fmla="*/ 0 w 140"/>
                <a:gd name="T5" fmla="*/ 70 h 141"/>
                <a:gd name="T6" fmla="*/ 70 w 140"/>
                <a:gd name="T7" fmla="*/ 0 h 141"/>
                <a:gd name="T8" fmla="*/ 139 w 140"/>
                <a:gd name="T9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1">
                  <a:moveTo>
                    <a:pt x="139" y="71"/>
                  </a:moveTo>
                  <a:cubicBezTo>
                    <a:pt x="139" y="109"/>
                    <a:pt x="107" y="141"/>
                    <a:pt x="69" y="140"/>
                  </a:cubicBezTo>
                  <a:cubicBezTo>
                    <a:pt x="31" y="140"/>
                    <a:pt x="0" y="109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9" y="0"/>
                    <a:pt x="140" y="32"/>
                    <a:pt x="1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8242424" y="693314"/>
            <a:ext cx="3647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Regression</a:t>
            </a:r>
            <a:endParaRPr lang="zh-HK" altLang="en-US" sz="28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242424" y="2255781"/>
            <a:ext cx="3554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Decision</a:t>
            </a:r>
            <a:r>
              <a:rPr lang="en-US" altLang="zh-HK" sz="2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Tree</a:t>
            </a:r>
            <a:endParaRPr lang="zh-HK" altLang="en-US" sz="2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59654" y="86955"/>
            <a:ext cx="3444158" cy="918161"/>
            <a:chOff x="0" y="174039"/>
            <a:chExt cx="3444158" cy="918161"/>
          </a:xfrm>
        </p:grpSpPr>
        <p:sp>
          <p:nvSpPr>
            <p:cNvPr id="68" name="文本框 67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Modeling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86FD88FE-D7BE-4EF2-A757-552FF8F1C402}"/>
              </a:ext>
            </a:extLst>
          </p:cNvPr>
          <p:cNvSpPr/>
          <p:nvPr/>
        </p:nvSpPr>
        <p:spPr>
          <a:xfrm>
            <a:off x="8242423" y="4016364"/>
            <a:ext cx="3554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en-US" altLang="zh-HK" sz="2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Forest</a:t>
            </a:r>
            <a:endParaRPr lang="zh-HK" altLang="en-US" sz="2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F081A05-0D4E-470C-A7F8-5E8ECC92D153}"/>
              </a:ext>
            </a:extLst>
          </p:cNvPr>
          <p:cNvSpPr/>
          <p:nvPr/>
        </p:nvSpPr>
        <p:spPr>
          <a:xfrm>
            <a:off x="8288999" y="5494796"/>
            <a:ext cx="3554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28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endParaRPr lang="zh-HK" altLang="en-US" sz="2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59569B7-DDB9-4DE8-B98A-603A6DA3B382}"/>
              </a:ext>
            </a:extLst>
          </p:cNvPr>
          <p:cNvGrpSpPr/>
          <p:nvPr/>
        </p:nvGrpSpPr>
        <p:grpSpPr>
          <a:xfrm>
            <a:off x="6642083" y="4027482"/>
            <a:ext cx="866984" cy="708086"/>
            <a:chOff x="1095375" y="4802188"/>
            <a:chExt cx="1879600" cy="1535113"/>
          </a:xfrm>
          <a:solidFill>
            <a:srgbClr val="F3DE5A"/>
          </a:solidFill>
        </p:grpSpPr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5145B17-697B-42EC-A1CA-1F386B2E4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5375" y="4802188"/>
              <a:ext cx="1879600" cy="1535113"/>
            </a:xfrm>
            <a:custGeom>
              <a:avLst/>
              <a:gdLst>
                <a:gd name="T0" fmla="*/ 483 w 1258"/>
                <a:gd name="T1" fmla="*/ 1026 h 1026"/>
                <a:gd name="T2" fmla="*/ 404 w 1258"/>
                <a:gd name="T3" fmla="*/ 972 h 1026"/>
                <a:gd name="T4" fmla="*/ 219 w 1258"/>
                <a:gd name="T5" fmla="*/ 844 h 1026"/>
                <a:gd name="T6" fmla="*/ 198 w 1258"/>
                <a:gd name="T7" fmla="*/ 838 h 1026"/>
                <a:gd name="T8" fmla="*/ 75 w 1258"/>
                <a:gd name="T9" fmla="*/ 838 h 1026"/>
                <a:gd name="T10" fmla="*/ 1 w 1258"/>
                <a:gd name="T11" fmla="*/ 764 h 1026"/>
                <a:gd name="T12" fmla="*/ 0 w 1258"/>
                <a:gd name="T13" fmla="*/ 356 h 1026"/>
                <a:gd name="T14" fmla="*/ 1 w 1258"/>
                <a:gd name="T15" fmla="*/ 79 h 1026"/>
                <a:gd name="T16" fmla="*/ 79 w 1258"/>
                <a:gd name="T17" fmla="*/ 0 h 1026"/>
                <a:gd name="T18" fmla="*/ 1177 w 1258"/>
                <a:gd name="T19" fmla="*/ 0 h 1026"/>
                <a:gd name="T20" fmla="*/ 1257 w 1258"/>
                <a:gd name="T21" fmla="*/ 80 h 1026"/>
                <a:gd name="T22" fmla="*/ 1257 w 1258"/>
                <a:gd name="T23" fmla="*/ 760 h 1026"/>
                <a:gd name="T24" fmla="*/ 1225 w 1258"/>
                <a:gd name="T25" fmla="*/ 826 h 1026"/>
                <a:gd name="T26" fmla="*/ 1184 w 1258"/>
                <a:gd name="T27" fmla="*/ 837 h 1026"/>
                <a:gd name="T28" fmla="*/ 716 w 1258"/>
                <a:gd name="T29" fmla="*/ 838 h 1026"/>
                <a:gd name="T30" fmla="*/ 538 w 1258"/>
                <a:gd name="T31" fmla="*/ 838 h 1026"/>
                <a:gd name="T32" fmla="*/ 523 w 1258"/>
                <a:gd name="T33" fmla="*/ 851 h 1026"/>
                <a:gd name="T34" fmla="*/ 485 w 1258"/>
                <a:gd name="T35" fmla="*/ 1019 h 1026"/>
                <a:gd name="T36" fmla="*/ 483 w 1258"/>
                <a:gd name="T37" fmla="*/ 1026 h 1026"/>
                <a:gd name="T38" fmla="*/ 71 w 1258"/>
                <a:gd name="T39" fmla="*/ 768 h 1026"/>
                <a:gd name="T40" fmla="*/ 92 w 1258"/>
                <a:gd name="T41" fmla="*/ 768 h 1026"/>
                <a:gd name="T42" fmla="*/ 233 w 1258"/>
                <a:gd name="T43" fmla="*/ 768 h 1026"/>
                <a:gd name="T44" fmla="*/ 256 w 1258"/>
                <a:gd name="T45" fmla="*/ 776 h 1026"/>
                <a:gd name="T46" fmla="*/ 378 w 1258"/>
                <a:gd name="T47" fmla="*/ 868 h 1026"/>
                <a:gd name="T48" fmla="*/ 439 w 1258"/>
                <a:gd name="T49" fmla="*/ 914 h 1026"/>
                <a:gd name="T50" fmla="*/ 466 w 1258"/>
                <a:gd name="T51" fmla="*/ 782 h 1026"/>
                <a:gd name="T52" fmla="*/ 485 w 1258"/>
                <a:gd name="T53" fmla="*/ 768 h 1026"/>
                <a:gd name="T54" fmla="*/ 1138 w 1258"/>
                <a:gd name="T55" fmla="*/ 768 h 1026"/>
                <a:gd name="T56" fmla="*/ 1186 w 1258"/>
                <a:gd name="T57" fmla="*/ 768 h 1026"/>
                <a:gd name="T58" fmla="*/ 1186 w 1258"/>
                <a:gd name="T59" fmla="*/ 71 h 1026"/>
                <a:gd name="T60" fmla="*/ 71 w 1258"/>
                <a:gd name="T61" fmla="*/ 71 h 1026"/>
                <a:gd name="T62" fmla="*/ 71 w 1258"/>
                <a:gd name="T63" fmla="*/ 768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8" h="1026">
                  <a:moveTo>
                    <a:pt x="483" y="1026"/>
                  </a:moveTo>
                  <a:cubicBezTo>
                    <a:pt x="456" y="1007"/>
                    <a:pt x="430" y="990"/>
                    <a:pt x="404" y="972"/>
                  </a:cubicBezTo>
                  <a:cubicBezTo>
                    <a:pt x="342" y="929"/>
                    <a:pt x="280" y="886"/>
                    <a:pt x="219" y="844"/>
                  </a:cubicBezTo>
                  <a:cubicBezTo>
                    <a:pt x="213" y="840"/>
                    <a:pt x="205" y="838"/>
                    <a:pt x="198" y="838"/>
                  </a:cubicBezTo>
                  <a:cubicBezTo>
                    <a:pt x="157" y="838"/>
                    <a:pt x="116" y="838"/>
                    <a:pt x="75" y="838"/>
                  </a:cubicBezTo>
                  <a:cubicBezTo>
                    <a:pt x="30" y="838"/>
                    <a:pt x="1" y="810"/>
                    <a:pt x="1" y="764"/>
                  </a:cubicBezTo>
                  <a:cubicBezTo>
                    <a:pt x="0" y="628"/>
                    <a:pt x="1" y="492"/>
                    <a:pt x="0" y="356"/>
                  </a:cubicBezTo>
                  <a:cubicBezTo>
                    <a:pt x="0" y="264"/>
                    <a:pt x="1" y="171"/>
                    <a:pt x="1" y="79"/>
                  </a:cubicBezTo>
                  <a:cubicBezTo>
                    <a:pt x="1" y="28"/>
                    <a:pt x="29" y="0"/>
                    <a:pt x="79" y="0"/>
                  </a:cubicBezTo>
                  <a:cubicBezTo>
                    <a:pt x="445" y="0"/>
                    <a:pt x="811" y="0"/>
                    <a:pt x="1177" y="0"/>
                  </a:cubicBezTo>
                  <a:cubicBezTo>
                    <a:pt x="1230" y="0"/>
                    <a:pt x="1257" y="27"/>
                    <a:pt x="1257" y="80"/>
                  </a:cubicBezTo>
                  <a:cubicBezTo>
                    <a:pt x="1257" y="307"/>
                    <a:pt x="1257" y="533"/>
                    <a:pt x="1257" y="760"/>
                  </a:cubicBezTo>
                  <a:cubicBezTo>
                    <a:pt x="1258" y="788"/>
                    <a:pt x="1250" y="812"/>
                    <a:pt x="1225" y="826"/>
                  </a:cubicBezTo>
                  <a:cubicBezTo>
                    <a:pt x="1213" y="833"/>
                    <a:pt x="1198" y="837"/>
                    <a:pt x="1184" y="837"/>
                  </a:cubicBezTo>
                  <a:cubicBezTo>
                    <a:pt x="1028" y="838"/>
                    <a:pt x="872" y="838"/>
                    <a:pt x="716" y="838"/>
                  </a:cubicBezTo>
                  <a:cubicBezTo>
                    <a:pt x="657" y="838"/>
                    <a:pt x="597" y="838"/>
                    <a:pt x="538" y="838"/>
                  </a:cubicBezTo>
                  <a:cubicBezTo>
                    <a:pt x="528" y="838"/>
                    <a:pt x="525" y="841"/>
                    <a:pt x="523" y="851"/>
                  </a:cubicBezTo>
                  <a:cubicBezTo>
                    <a:pt x="511" y="907"/>
                    <a:pt x="498" y="963"/>
                    <a:pt x="485" y="1019"/>
                  </a:cubicBezTo>
                  <a:cubicBezTo>
                    <a:pt x="485" y="1021"/>
                    <a:pt x="484" y="1022"/>
                    <a:pt x="483" y="1026"/>
                  </a:cubicBezTo>
                  <a:close/>
                  <a:moveTo>
                    <a:pt x="71" y="768"/>
                  </a:moveTo>
                  <a:cubicBezTo>
                    <a:pt x="79" y="768"/>
                    <a:pt x="86" y="768"/>
                    <a:pt x="92" y="768"/>
                  </a:cubicBezTo>
                  <a:cubicBezTo>
                    <a:pt x="139" y="768"/>
                    <a:pt x="186" y="768"/>
                    <a:pt x="233" y="768"/>
                  </a:cubicBezTo>
                  <a:cubicBezTo>
                    <a:pt x="241" y="769"/>
                    <a:pt x="250" y="771"/>
                    <a:pt x="256" y="776"/>
                  </a:cubicBezTo>
                  <a:cubicBezTo>
                    <a:pt x="297" y="806"/>
                    <a:pt x="337" y="837"/>
                    <a:pt x="378" y="868"/>
                  </a:cubicBezTo>
                  <a:cubicBezTo>
                    <a:pt x="398" y="883"/>
                    <a:pt x="418" y="898"/>
                    <a:pt x="439" y="914"/>
                  </a:cubicBezTo>
                  <a:cubicBezTo>
                    <a:pt x="448" y="869"/>
                    <a:pt x="458" y="826"/>
                    <a:pt x="466" y="782"/>
                  </a:cubicBezTo>
                  <a:cubicBezTo>
                    <a:pt x="468" y="770"/>
                    <a:pt x="473" y="768"/>
                    <a:pt x="485" y="768"/>
                  </a:cubicBezTo>
                  <a:cubicBezTo>
                    <a:pt x="703" y="768"/>
                    <a:pt x="921" y="768"/>
                    <a:pt x="1138" y="768"/>
                  </a:cubicBezTo>
                  <a:cubicBezTo>
                    <a:pt x="1154" y="768"/>
                    <a:pt x="1170" y="768"/>
                    <a:pt x="1186" y="768"/>
                  </a:cubicBezTo>
                  <a:cubicBezTo>
                    <a:pt x="1186" y="535"/>
                    <a:pt x="1186" y="303"/>
                    <a:pt x="1186" y="71"/>
                  </a:cubicBezTo>
                  <a:cubicBezTo>
                    <a:pt x="814" y="71"/>
                    <a:pt x="443" y="71"/>
                    <a:pt x="71" y="71"/>
                  </a:cubicBezTo>
                  <a:cubicBezTo>
                    <a:pt x="71" y="303"/>
                    <a:pt x="71" y="535"/>
                    <a:pt x="71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D543700-048A-41D3-BE29-BA2B9F22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5324475"/>
              <a:ext cx="209550" cy="209550"/>
            </a:xfrm>
            <a:custGeom>
              <a:avLst/>
              <a:gdLst>
                <a:gd name="T0" fmla="*/ 140 w 140"/>
                <a:gd name="T1" fmla="*/ 70 h 140"/>
                <a:gd name="T2" fmla="*/ 69 w 140"/>
                <a:gd name="T3" fmla="*/ 140 h 140"/>
                <a:gd name="T4" fmla="*/ 1 w 140"/>
                <a:gd name="T5" fmla="*/ 71 h 140"/>
                <a:gd name="T6" fmla="*/ 71 w 140"/>
                <a:gd name="T7" fmla="*/ 0 h 140"/>
                <a:gd name="T8" fmla="*/ 140 w 140"/>
                <a:gd name="T9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70"/>
                  </a:moveTo>
                  <a:cubicBezTo>
                    <a:pt x="140" y="110"/>
                    <a:pt x="108" y="140"/>
                    <a:pt x="69" y="140"/>
                  </a:cubicBezTo>
                  <a:cubicBezTo>
                    <a:pt x="31" y="140"/>
                    <a:pt x="0" y="108"/>
                    <a:pt x="1" y="71"/>
                  </a:cubicBezTo>
                  <a:cubicBezTo>
                    <a:pt x="1" y="31"/>
                    <a:pt x="32" y="0"/>
                    <a:pt x="71" y="0"/>
                  </a:cubicBezTo>
                  <a:cubicBezTo>
                    <a:pt x="109" y="0"/>
                    <a:pt x="140" y="32"/>
                    <a:pt x="14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3BC9B35-FB44-4802-9D24-3D5FD5B3D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400" y="5324475"/>
              <a:ext cx="207963" cy="209550"/>
            </a:xfrm>
            <a:custGeom>
              <a:avLst/>
              <a:gdLst>
                <a:gd name="T0" fmla="*/ 139 w 140"/>
                <a:gd name="T1" fmla="*/ 71 h 140"/>
                <a:gd name="T2" fmla="*/ 70 w 140"/>
                <a:gd name="T3" fmla="*/ 140 h 140"/>
                <a:gd name="T4" fmla="*/ 1 w 140"/>
                <a:gd name="T5" fmla="*/ 69 h 140"/>
                <a:gd name="T6" fmla="*/ 71 w 140"/>
                <a:gd name="T7" fmla="*/ 0 h 140"/>
                <a:gd name="T8" fmla="*/ 139 w 140"/>
                <a:gd name="T9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39" y="71"/>
                  </a:moveTo>
                  <a:cubicBezTo>
                    <a:pt x="139" y="109"/>
                    <a:pt x="109" y="140"/>
                    <a:pt x="70" y="140"/>
                  </a:cubicBezTo>
                  <a:cubicBezTo>
                    <a:pt x="31" y="140"/>
                    <a:pt x="0" y="109"/>
                    <a:pt x="1" y="69"/>
                  </a:cubicBezTo>
                  <a:cubicBezTo>
                    <a:pt x="1" y="31"/>
                    <a:pt x="32" y="0"/>
                    <a:pt x="71" y="0"/>
                  </a:cubicBezTo>
                  <a:cubicBezTo>
                    <a:pt x="109" y="1"/>
                    <a:pt x="140" y="32"/>
                    <a:pt x="1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E8DF4C5-D007-4153-B4FA-24193B97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888" y="5324475"/>
              <a:ext cx="209550" cy="211138"/>
            </a:xfrm>
            <a:custGeom>
              <a:avLst/>
              <a:gdLst>
                <a:gd name="T0" fmla="*/ 139 w 140"/>
                <a:gd name="T1" fmla="*/ 71 h 141"/>
                <a:gd name="T2" fmla="*/ 69 w 140"/>
                <a:gd name="T3" fmla="*/ 140 h 141"/>
                <a:gd name="T4" fmla="*/ 0 w 140"/>
                <a:gd name="T5" fmla="*/ 70 h 141"/>
                <a:gd name="T6" fmla="*/ 70 w 140"/>
                <a:gd name="T7" fmla="*/ 0 h 141"/>
                <a:gd name="T8" fmla="*/ 139 w 140"/>
                <a:gd name="T9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1">
                  <a:moveTo>
                    <a:pt x="139" y="71"/>
                  </a:moveTo>
                  <a:cubicBezTo>
                    <a:pt x="139" y="109"/>
                    <a:pt x="107" y="141"/>
                    <a:pt x="69" y="140"/>
                  </a:cubicBezTo>
                  <a:cubicBezTo>
                    <a:pt x="31" y="140"/>
                    <a:pt x="0" y="109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9" y="0"/>
                    <a:pt x="140" y="32"/>
                    <a:pt x="1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BA50019-8C6E-41F3-A928-40A7ACBC9C6A}"/>
              </a:ext>
            </a:extLst>
          </p:cNvPr>
          <p:cNvGrpSpPr/>
          <p:nvPr/>
        </p:nvGrpSpPr>
        <p:grpSpPr>
          <a:xfrm>
            <a:off x="6654878" y="2424958"/>
            <a:ext cx="866984" cy="708086"/>
            <a:chOff x="1095375" y="4802188"/>
            <a:chExt cx="1879600" cy="1535113"/>
          </a:xfrm>
          <a:solidFill>
            <a:srgbClr val="F3DE5A"/>
          </a:solidFill>
        </p:grpSpPr>
        <p:sp>
          <p:nvSpPr>
            <p:cNvPr id="70" name="Freeform 50">
              <a:extLst>
                <a:ext uri="{FF2B5EF4-FFF2-40B4-BE49-F238E27FC236}">
                  <a16:creationId xmlns:a16="http://schemas.microsoft.com/office/drawing/2014/main" id="{84D43AE0-357A-4B62-8500-159E79D04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5375" y="4802188"/>
              <a:ext cx="1879600" cy="1535113"/>
            </a:xfrm>
            <a:custGeom>
              <a:avLst/>
              <a:gdLst>
                <a:gd name="T0" fmla="*/ 483 w 1258"/>
                <a:gd name="T1" fmla="*/ 1026 h 1026"/>
                <a:gd name="T2" fmla="*/ 404 w 1258"/>
                <a:gd name="T3" fmla="*/ 972 h 1026"/>
                <a:gd name="T4" fmla="*/ 219 w 1258"/>
                <a:gd name="T5" fmla="*/ 844 h 1026"/>
                <a:gd name="T6" fmla="*/ 198 w 1258"/>
                <a:gd name="T7" fmla="*/ 838 h 1026"/>
                <a:gd name="T8" fmla="*/ 75 w 1258"/>
                <a:gd name="T9" fmla="*/ 838 h 1026"/>
                <a:gd name="T10" fmla="*/ 1 w 1258"/>
                <a:gd name="T11" fmla="*/ 764 h 1026"/>
                <a:gd name="T12" fmla="*/ 0 w 1258"/>
                <a:gd name="T13" fmla="*/ 356 h 1026"/>
                <a:gd name="T14" fmla="*/ 1 w 1258"/>
                <a:gd name="T15" fmla="*/ 79 h 1026"/>
                <a:gd name="T16" fmla="*/ 79 w 1258"/>
                <a:gd name="T17" fmla="*/ 0 h 1026"/>
                <a:gd name="T18" fmla="*/ 1177 w 1258"/>
                <a:gd name="T19" fmla="*/ 0 h 1026"/>
                <a:gd name="T20" fmla="*/ 1257 w 1258"/>
                <a:gd name="T21" fmla="*/ 80 h 1026"/>
                <a:gd name="T22" fmla="*/ 1257 w 1258"/>
                <a:gd name="T23" fmla="*/ 760 h 1026"/>
                <a:gd name="T24" fmla="*/ 1225 w 1258"/>
                <a:gd name="T25" fmla="*/ 826 h 1026"/>
                <a:gd name="T26" fmla="*/ 1184 w 1258"/>
                <a:gd name="T27" fmla="*/ 837 h 1026"/>
                <a:gd name="T28" fmla="*/ 716 w 1258"/>
                <a:gd name="T29" fmla="*/ 838 h 1026"/>
                <a:gd name="T30" fmla="*/ 538 w 1258"/>
                <a:gd name="T31" fmla="*/ 838 h 1026"/>
                <a:gd name="T32" fmla="*/ 523 w 1258"/>
                <a:gd name="T33" fmla="*/ 851 h 1026"/>
                <a:gd name="T34" fmla="*/ 485 w 1258"/>
                <a:gd name="T35" fmla="*/ 1019 h 1026"/>
                <a:gd name="T36" fmla="*/ 483 w 1258"/>
                <a:gd name="T37" fmla="*/ 1026 h 1026"/>
                <a:gd name="T38" fmla="*/ 71 w 1258"/>
                <a:gd name="T39" fmla="*/ 768 h 1026"/>
                <a:gd name="T40" fmla="*/ 92 w 1258"/>
                <a:gd name="T41" fmla="*/ 768 h 1026"/>
                <a:gd name="T42" fmla="*/ 233 w 1258"/>
                <a:gd name="T43" fmla="*/ 768 h 1026"/>
                <a:gd name="T44" fmla="*/ 256 w 1258"/>
                <a:gd name="T45" fmla="*/ 776 h 1026"/>
                <a:gd name="T46" fmla="*/ 378 w 1258"/>
                <a:gd name="T47" fmla="*/ 868 h 1026"/>
                <a:gd name="T48" fmla="*/ 439 w 1258"/>
                <a:gd name="T49" fmla="*/ 914 h 1026"/>
                <a:gd name="T50" fmla="*/ 466 w 1258"/>
                <a:gd name="T51" fmla="*/ 782 h 1026"/>
                <a:gd name="T52" fmla="*/ 485 w 1258"/>
                <a:gd name="T53" fmla="*/ 768 h 1026"/>
                <a:gd name="T54" fmla="*/ 1138 w 1258"/>
                <a:gd name="T55" fmla="*/ 768 h 1026"/>
                <a:gd name="T56" fmla="*/ 1186 w 1258"/>
                <a:gd name="T57" fmla="*/ 768 h 1026"/>
                <a:gd name="T58" fmla="*/ 1186 w 1258"/>
                <a:gd name="T59" fmla="*/ 71 h 1026"/>
                <a:gd name="T60" fmla="*/ 71 w 1258"/>
                <a:gd name="T61" fmla="*/ 71 h 1026"/>
                <a:gd name="T62" fmla="*/ 71 w 1258"/>
                <a:gd name="T63" fmla="*/ 768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8" h="1026">
                  <a:moveTo>
                    <a:pt x="483" y="1026"/>
                  </a:moveTo>
                  <a:cubicBezTo>
                    <a:pt x="456" y="1007"/>
                    <a:pt x="430" y="990"/>
                    <a:pt x="404" y="972"/>
                  </a:cubicBezTo>
                  <a:cubicBezTo>
                    <a:pt x="342" y="929"/>
                    <a:pt x="280" y="886"/>
                    <a:pt x="219" y="844"/>
                  </a:cubicBezTo>
                  <a:cubicBezTo>
                    <a:pt x="213" y="840"/>
                    <a:pt x="205" y="838"/>
                    <a:pt x="198" y="838"/>
                  </a:cubicBezTo>
                  <a:cubicBezTo>
                    <a:pt x="157" y="838"/>
                    <a:pt x="116" y="838"/>
                    <a:pt x="75" y="838"/>
                  </a:cubicBezTo>
                  <a:cubicBezTo>
                    <a:pt x="30" y="838"/>
                    <a:pt x="1" y="810"/>
                    <a:pt x="1" y="764"/>
                  </a:cubicBezTo>
                  <a:cubicBezTo>
                    <a:pt x="0" y="628"/>
                    <a:pt x="1" y="492"/>
                    <a:pt x="0" y="356"/>
                  </a:cubicBezTo>
                  <a:cubicBezTo>
                    <a:pt x="0" y="264"/>
                    <a:pt x="1" y="171"/>
                    <a:pt x="1" y="79"/>
                  </a:cubicBezTo>
                  <a:cubicBezTo>
                    <a:pt x="1" y="28"/>
                    <a:pt x="29" y="0"/>
                    <a:pt x="79" y="0"/>
                  </a:cubicBezTo>
                  <a:cubicBezTo>
                    <a:pt x="445" y="0"/>
                    <a:pt x="811" y="0"/>
                    <a:pt x="1177" y="0"/>
                  </a:cubicBezTo>
                  <a:cubicBezTo>
                    <a:pt x="1230" y="0"/>
                    <a:pt x="1257" y="27"/>
                    <a:pt x="1257" y="80"/>
                  </a:cubicBezTo>
                  <a:cubicBezTo>
                    <a:pt x="1257" y="307"/>
                    <a:pt x="1257" y="533"/>
                    <a:pt x="1257" y="760"/>
                  </a:cubicBezTo>
                  <a:cubicBezTo>
                    <a:pt x="1258" y="788"/>
                    <a:pt x="1250" y="812"/>
                    <a:pt x="1225" y="826"/>
                  </a:cubicBezTo>
                  <a:cubicBezTo>
                    <a:pt x="1213" y="833"/>
                    <a:pt x="1198" y="837"/>
                    <a:pt x="1184" y="837"/>
                  </a:cubicBezTo>
                  <a:cubicBezTo>
                    <a:pt x="1028" y="838"/>
                    <a:pt x="872" y="838"/>
                    <a:pt x="716" y="838"/>
                  </a:cubicBezTo>
                  <a:cubicBezTo>
                    <a:pt x="657" y="838"/>
                    <a:pt x="597" y="838"/>
                    <a:pt x="538" y="838"/>
                  </a:cubicBezTo>
                  <a:cubicBezTo>
                    <a:pt x="528" y="838"/>
                    <a:pt x="525" y="841"/>
                    <a:pt x="523" y="851"/>
                  </a:cubicBezTo>
                  <a:cubicBezTo>
                    <a:pt x="511" y="907"/>
                    <a:pt x="498" y="963"/>
                    <a:pt x="485" y="1019"/>
                  </a:cubicBezTo>
                  <a:cubicBezTo>
                    <a:pt x="485" y="1021"/>
                    <a:pt x="484" y="1022"/>
                    <a:pt x="483" y="1026"/>
                  </a:cubicBezTo>
                  <a:close/>
                  <a:moveTo>
                    <a:pt x="71" y="768"/>
                  </a:moveTo>
                  <a:cubicBezTo>
                    <a:pt x="79" y="768"/>
                    <a:pt x="86" y="768"/>
                    <a:pt x="92" y="768"/>
                  </a:cubicBezTo>
                  <a:cubicBezTo>
                    <a:pt x="139" y="768"/>
                    <a:pt x="186" y="768"/>
                    <a:pt x="233" y="768"/>
                  </a:cubicBezTo>
                  <a:cubicBezTo>
                    <a:pt x="241" y="769"/>
                    <a:pt x="250" y="771"/>
                    <a:pt x="256" y="776"/>
                  </a:cubicBezTo>
                  <a:cubicBezTo>
                    <a:pt x="297" y="806"/>
                    <a:pt x="337" y="837"/>
                    <a:pt x="378" y="868"/>
                  </a:cubicBezTo>
                  <a:cubicBezTo>
                    <a:pt x="398" y="883"/>
                    <a:pt x="418" y="898"/>
                    <a:pt x="439" y="914"/>
                  </a:cubicBezTo>
                  <a:cubicBezTo>
                    <a:pt x="448" y="869"/>
                    <a:pt x="458" y="826"/>
                    <a:pt x="466" y="782"/>
                  </a:cubicBezTo>
                  <a:cubicBezTo>
                    <a:pt x="468" y="770"/>
                    <a:pt x="473" y="768"/>
                    <a:pt x="485" y="768"/>
                  </a:cubicBezTo>
                  <a:cubicBezTo>
                    <a:pt x="703" y="768"/>
                    <a:pt x="921" y="768"/>
                    <a:pt x="1138" y="768"/>
                  </a:cubicBezTo>
                  <a:cubicBezTo>
                    <a:pt x="1154" y="768"/>
                    <a:pt x="1170" y="768"/>
                    <a:pt x="1186" y="768"/>
                  </a:cubicBezTo>
                  <a:cubicBezTo>
                    <a:pt x="1186" y="535"/>
                    <a:pt x="1186" y="303"/>
                    <a:pt x="1186" y="71"/>
                  </a:cubicBezTo>
                  <a:cubicBezTo>
                    <a:pt x="814" y="71"/>
                    <a:pt x="443" y="71"/>
                    <a:pt x="71" y="71"/>
                  </a:cubicBezTo>
                  <a:cubicBezTo>
                    <a:pt x="71" y="303"/>
                    <a:pt x="71" y="535"/>
                    <a:pt x="71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BD3A395B-9B36-4C25-AC3A-D4FF71FBA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5324475"/>
              <a:ext cx="209550" cy="209550"/>
            </a:xfrm>
            <a:custGeom>
              <a:avLst/>
              <a:gdLst>
                <a:gd name="T0" fmla="*/ 140 w 140"/>
                <a:gd name="T1" fmla="*/ 70 h 140"/>
                <a:gd name="T2" fmla="*/ 69 w 140"/>
                <a:gd name="T3" fmla="*/ 140 h 140"/>
                <a:gd name="T4" fmla="*/ 1 w 140"/>
                <a:gd name="T5" fmla="*/ 71 h 140"/>
                <a:gd name="T6" fmla="*/ 71 w 140"/>
                <a:gd name="T7" fmla="*/ 0 h 140"/>
                <a:gd name="T8" fmla="*/ 140 w 140"/>
                <a:gd name="T9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70"/>
                  </a:moveTo>
                  <a:cubicBezTo>
                    <a:pt x="140" y="110"/>
                    <a:pt x="108" y="140"/>
                    <a:pt x="69" y="140"/>
                  </a:cubicBezTo>
                  <a:cubicBezTo>
                    <a:pt x="31" y="140"/>
                    <a:pt x="0" y="108"/>
                    <a:pt x="1" y="71"/>
                  </a:cubicBezTo>
                  <a:cubicBezTo>
                    <a:pt x="1" y="31"/>
                    <a:pt x="32" y="0"/>
                    <a:pt x="71" y="0"/>
                  </a:cubicBezTo>
                  <a:cubicBezTo>
                    <a:pt x="109" y="0"/>
                    <a:pt x="140" y="32"/>
                    <a:pt x="14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3" name="Freeform 53">
              <a:extLst>
                <a:ext uri="{FF2B5EF4-FFF2-40B4-BE49-F238E27FC236}">
                  <a16:creationId xmlns:a16="http://schemas.microsoft.com/office/drawing/2014/main" id="{3C0037BB-A0B6-471B-BB67-7AF93ADC8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400" y="5324475"/>
              <a:ext cx="207963" cy="209550"/>
            </a:xfrm>
            <a:custGeom>
              <a:avLst/>
              <a:gdLst>
                <a:gd name="T0" fmla="*/ 139 w 140"/>
                <a:gd name="T1" fmla="*/ 71 h 140"/>
                <a:gd name="T2" fmla="*/ 70 w 140"/>
                <a:gd name="T3" fmla="*/ 140 h 140"/>
                <a:gd name="T4" fmla="*/ 1 w 140"/>
                <a:gd name="T5" fmla="*/ 69 h 140"/>
                <a:gd name="T6" fmla="*/ 71 w 140"/>
                <a:gd name="T7" fmla="*/ 0 h 140"/>
                <a:gd name="T8" fmla="*/ 139 w 140"/>
                <a:gd name="T9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39" y="71"/>
                  </a:moveTo>
                  <a:cubicBezTo>
                    <a:pt x="139" y="109"/>
                    <a:pt x="109" y="140"/>
                    <a:pt x="70" y="140"/>
                  </a:cubicBezTo>
                  <a:cubicBezTo>
                    <a:pt x="31" y="140"/>
                    <a:pt x="0" y="109"/>
                    <a:pt x="1" y="69"/>
                  </a:cubicBezTo>
                  <a:cubicBezTo>
                    <a:pt x="1" y="31"/>
                    <a:pt x="32" y="0"/>
                    <a:pt x="71" y="0"/>
                  </a:cubicBezTo>
                  <a:cubicBezTo>
                    <a:pt x="109" y="1"/>
                    <a:pt x="140" y="32"/>
                    <a:pt x="1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4D98E4EB-5EC8-4FE2-BC9E-88020D6B2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888" y="5324475"/>
              <a:ext cx="209550" cy="211138"/>
            </a:xfrm>
            <a:custGeom>
              <a:avLst/>
              <a:gdLst>
                <a:gd name="T0" fmla="*/ 139 w 140"/>
                <a:gd name="T1" fmla="*/ 71 h 141"/>
                <a:gd name="T2" fmla="*/ 69 w 140"/>
                <a:gd name="T3" fmla="*/ 140 h 141"/>
                <a:gd name="T4" fmla="*/ 0 w 140"/>
                <a:gd name="T5" fmla="*/ 70 h 141"/>
                <a:gd name="T6" fmla="*/ 70 w 140"/>
                <a:gd name="T7" fmla="*/ 0 h 141"/>
                <a:gd name="T8" fmla="*/ 139 w 140"/>
                <a:gd name="T9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1">
                  <a:moveTo>
                    <a:pt x="139" y="71"/>
                  </a:moveTo>
                  <a:cubicBezTo>
                    <a:pt x="139" y="109"/>
                    <a:pt x="107" y="141"/>
                    <a:pt x="69" y="140"/>
                  </a:cubicBezTo>
                  <a:cubicBezTo>
                    <a:pt x="31" y="140"/>
                    <a:pt x="0" y="109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9" y="0"/>
                    <a:pt x="140" y="32"/>
                    <a:pt x="1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ED5E9BB-95BB-47EF-9A21-65986D6720AD}"/>
              </a:ext>
            </a:extLst>
          </p:cNvPr>
          <p:cNvGrpSpPr/>
          <p:nvPr/>
        </p:nvGrpSpPr>
        <p:grpSpPr>
          <a:xfrm>
            <a:off x="6662057" y="822434"/>
            <a:ext cx="866984" cy="708086"/>
            <a:chOff x="1095375" y="4802188"/>
            <a:chExt cx="1879600" cy="1535113"/>
          </a:xfrm>
          <a:solidFill>
            <a:srgbClr val="F3DE5A"/>
          </a:solidFill>
        </p:grpSpPr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7A24C5BA-5009-4839-ADF9-C46716CF01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5375" y="4802188"/>
              <a:ext cx="1879600" cy="1535113"/>
            </a:xfrm>
            <a:custGeom>
              <a:avLst/>
              <a:gdLst>
                <a:gd name="T0" fmla="*/ 483 w 1258"/>
                <a:gd name="T1" fmla="*/ 1026 h 1026"/>
                <a:gd name="T2" fmla="*/ 404 w 1258"/>
                <a:gd name="T3" fmla="*/ 972 h 1026"/>
                <a:gd name="T4" fmla="*/ 219 w 1258"/>
                <a:gd name="T5" fmla="*/ 844 h 1026"/>
                <a:gd name="T6" fmla="*/ 198 w 1258"/>
                <a:gd name="T7" fmla="*/ 838 h 1026"/>
                <a:gd name="T8" fmla="*/ 75 w 1258"/>
                <a:gd name="T9" fmla="*/ 838 h 1026"/>
                <a:gd name="T10" fmla="*/ 1 w 1258"/>
                <a:gd name="T11" fmla="*/ 764 h 1026"/>
                <a:gd name="T12" fmla="*/ 0 w 1258"/>
                <a:gd name="T13" fmla="*/ 356 h 1026"/>
                <a:gd name="T14" fmla="*/ 1 w 1258"/>
                <a:gd name="T15" fmla="*/ 79 h 1026"/>
                <a:gd name="T16" fmla="*/ 79 w 1258"/>
                <a:gd name="T17" fmla="*/ 0 h 1026"/>
                <a:gd name="T18" fmla="*/ 1177 w 1258"/>
                <a:gd name="T19" fmla="*/ 0 h 1026"/>
                <a:gd name="T20" fmla="*/ 1257 w 1258"/>
                <a:gd name="T21" fmla="*/ 80 h 1026"/>
                <a:gd name="T22" fmla="*/ 1257 w 1258"/>
                <a:gd name="T23" fmla="*/ 760 h 1026"/>
                <a:gd name="T24" fmla="*/ 1225 w 1258"/>
                <a:gd name="T25" fmla="*/ 826 h 1026"/>
                <a:gd name="T26" fmla="*/ 1184 w 1258"/>
                <a:gd name="T27" fmla="*/ 837 h 1026"/>
                <a:gd name="T28" fmla="*/ 716 w 1258"/>
                <a:gd name="T29" fmla="*/ 838 h 1026"/>
                <a:gd name="T30" fmla="*/ 538 w 1258"/>
                <a:gd name="T31" fmla="*/ 838 h 1026"/>
                <a:gd name="T32" fmla="*/ 523 w 1258"/>
                <a:gd name="T33" fmla="*/ 851 h 1026"/>
                <a:gd name="T34" fmla="*/ 485 w 1258"/>
                <a:gd name="T35" fmla="*/ 1019 h 1026"/>
                <a:gd name="T36" fmla="*/ 483 w 1258"/>
                <a:gd name="T37" fmla="*/ 1026 h 1026"/>
                <a:gd name="T38" fmla="*/ 71 w 1258"/>
                <a:gd name="T39" fmla="*/ 768 h 1026"/>
                <a:gd name="T40" fmla="*/ 92 w 1258"/>
                <a:gd name="T41" fmla="*/ 768 h 1026"/>
                <a:gd name="T42" fmla="*/ 233 w 1258"/>
                <a:gd name="T43" fmla="*/ 768 h 1026"/>
                <a:gd name="T44" fmla="*/ 256 w 1258"/>
                <a:gd name="T45" fmla="*/ 776 h 1026"/>
                <a:gd name="T46" fmla="*/ 378 w 1258"/>
                <a:gd name="T47" fmla="*/ 868 h 1026"/>
                <a:gd name="T48" fmla="*/ 439 w 1258"/>
                <a:gd name="T49" fmla="*/ 914 h 1026"/>
                <a:gd name="T50" fmla="*/ 466 w 1258"/>
                <a:gd name="T51" fmla="*/ 782 h 1026"/>
                <a:gd name="T52" fmla="*/ 485 w 1258"/>
                <a:gd name="T53" fmla="*/ 768 h 1026"/>
                <a:gd name="T54" fmla="*/ 1138 w 1258"/>
                <a:gd name="T55" fmla="*/ 768 h 1026"/>
                <a:gd name="T56" fmla="*/ 1186 w 1258"/>
                <a:gd name="T57" fmla="*/ 768 h 1026"/>
                <a:gd name="T58" fmla="*/ 1186 w 1258"/>
                <a:gd name="T59" fmla="*/ 71 h 1026"/>
                <a:gd name="T60" fmla="*/ 71 w 1258"/>
                <a:gd name="T61" fmla="*/ 71 h 1026"/>
                <a:gd name="T62" fmla="*/ 71 w 1258"/>
                <a:gd name="T63" fmla="*/ 768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8" h="1026">
                  <a:moveTo>
                    <a:pt x="483" y="1026"/>
                  </a:moveTo>
                  <a:cubicBezTo>
                    <a:pt x="456" y="1007"/>
                    <a:pt x="430" y="990"/>
                    <a:pt x="404" y="972"/>
                  </a:cubicBezTo>
                  <a:cubicBezTo>
                    <a:pt x="342" y="929"/>
                    <a:pt x="280" y="886"/>
                    <a:pt x="219" y="844"/>
                  </a:cubicBezTo>
                  <a:cubicBezTo>
                    <a:pt x="213" y="840"/>
                    <a:pt x="205" y="838"/>
                    <a:pt x="198" y="838"/>
                  </a:cubicBezTo>
                  <a:cubicBezTo>
                    <a:pt x="157" y="838"/>
                    <a:pt x="116" y="838"/>
                    <a:pt x="75" y="838"/>
                  </a:cubicBezTo>
                  <a:cubicBezTo>
                    <a:pt x="30" y="838"/>
                    <a:pt x="1" y="810"/>
                    <a:pt x="1" y="764"/>
                  </a:cubicBezTo>
                  <a:cubicBezTo>
                    <a:pt x="0" y="628"/>
                    <a:pt x="1" y="492"/>
                    <a:pt x="0" y="356"/>
                  </a:cubicBezTo>
                  <a:cubicBezTo>
                    <a:pt x="0" y="264"/>
                    <a:pt x="1" y="171"/>
                    <a:pt x="1" y="79"/>
                  </a:cubicBezTo>
                  <a:cubicBezTo>
                    <a:pt x="1" y="28"/>
                    <a:pt x="29" y="0"/>
                    <a:pt x="79" y="0"/>
                  </a:cubicBezTo>
                  <a:cubicBezTo>
                    <a:pt x="445" y="0"/>
                    <a:pt x="811" y="0"/>
                    <a:pt x="1177" y="0"/>
                  </a:cubicBezTo>
                  <a:cubicBezTo>
                    <a:pt x="1230" y="0"/>
                    <a:pt x="1257" y="27"/>
                    <a:pt x="1257" y="80"/>
                  </a:cubicBezTo>
                  <a:cubicBezTo>
                    <a:pt x="1257" y="307"/>
                    <a:pt x="1257" y="533"/>
                    <a:pt x="1257" y="760"/>
                  </a:cubicBezTo>
                  <a:cubicBezTo>
                    <a:pt x="1258" y="788"/>
                    <a:pt x="1250" y="812"/>
                    <a:pt x="1225" y="826"/>
                  </a:cubicBezTo>
                  <a:cubicBezTo>
                    <a:pt x="1213" y="833"/>
                    <a:pt x="1198" y="837"/>
                    <a:pt x="1184" y="837"/>
                  </a:cubicBezTo>
                  <a:cubicBezTo>
                    <a:pt x="1028" y="838"/>
                    <a:pt x="872" y="838"/>
                    <a:pt x="716" y="838"/>
                  </a:cubicBezTo>
                  <a:cubicBezTo>
                    <a:pt x="657" y="838"/>
                    <a:pt x="597" y="838"/>
                    <a:pt x="538" y="838"/>
                  </a:cubicBezTo>
                  <a:cubicBezTo>
                    <a:pt x="528" y="838"/>
                    <a:pt x="525" y="841"/>
                    <a:pt x="523" y="851"/>
                  </a:cubicBezTo>
                  <a:cubicBezTo>
                    <a:pt x="511" y="907"/>
                    <a:pt x="498" y="963"/>
                    <a:pt x="485" y="1019"/>
                  </a:cubicBezTo>
                  <a:cubicBezTo>
                    <a:pt x="485" y="1021"/>
                    <a:pt x="484" y="1022"/>
                    <a:pt x="483" y="1026"/>
                  </a:cubicBezTo>
                  <a:close/>
                  <a:moveTo>
                    <a:pt x="71" y="768"/>
                  </a:moveTo>
                  <a:cubicBezTo>
                    <a:pt x="79" y="768"/>
                    <a:pt x="86" y="768"/>
                    <a:pt x="92" y="768"/>
                  </a:cubicBezTo>
                  <a:cubicBezTo>
                    <a:pt x="139" y="768"/>
                    <a:pt x="186" y="768"/>
                    <a:pt x="233" y="768"/>
                  </a:cubicBezTo>
                  <a:cubicBezTo>
                    <a:pt x="241" y="769"/>
                    <a:pt x="250" y="771"/>
                    <a:pt x="256" y="776"/>
                  </a:cubicBezTo>
                  <a:cubicBezTo>
                    <a:pt x="297" y="806"/>
                    <a:pt x="337" y="837"/>
                    <a:pt x="378" y="868"/>
                  </a:cubicBezTo>
                  <a:cubicBezTo>
                    <a:pt x="398" y="883"/>
                    <a:pt x="418" y="898"/>
                    <a:pt x="439" y="914"/>
                  </a:cubicBezTo>
                  <a:cubicBezTo>
                    <a:pt x="448" y="869"/>
                    <a:pt x="458" y="826"/>
                    <a:pt x="466" y="782"/>
                  </a:cubicBezTo>
                  <a:cubicBezTo>
                    <a:pt x="468" y="770"/>
                    <a:pt x="473" y="768"/>
                    <a:pt x="485" y="768"/>
                  </a:cubicBezTo>
                  <a:cubicBezTo>
                    <a:pt x="703" y="768"/>
                    <a:pt x="921" y="768"/>
                    <a:pt x="1138" y="768"/>
                  </a:cubicBezTo>
                  <a:cubicBezTo>
                    <a:pt x="1154" y="768"/>
                    <a:pt x="1170" y="768"/>
                    <a:pt x="1186" y="768"/>
                  </a:cubicBezTo>
                  <a:cubicBezTo>
                    <a:pt x="1186" y="535"/>
                    <a:pt x="1186" y="303"/>
                    <a:pt x="1186" y="71"/>
                  </a:cubicBezTo>
                  <a:cubicBezTo>
                    <a:pt x="814" y="71"/>
                    <a:pt x="443" y="71"/>
                    <a:pt x="71" y="71"/>
                  </a:cubicBezTo>
                  <a:cubicBezTo>
                    <a:pt x="71" y="303"/>
                    <a:pt x="71" y="535"/>
                    <a:pt x="71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7" name="Freeform 52">
              <a:extLst>
                <a:ext uri="{FF2B5EF4-FFF2-40B4-BE49-F238E27FC236}">
                  <a16:creationId xmlns:a16="http://schemas.microsoft.com/office/drawing/2014/main" id="{111F405E-202C-4BA1-AE87-901D7F919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5324475"/>
              <a:ext cx="209550" cy="209550"/>
            </a:xfrm>
            <a:custGeom>
              <a:avLst/>
              <a:gdLst>
                <a:gd name="T0" fmla="*/ 140 w 140"/>
                <a:gd name="T1" fmla="*/ 70 h 140"/>
                <a:gd name="T2" fmla="*/ 69 w 140"/>
                <a:gd name="T3" fmla="*/ 140 h 140"/>
                <a:gd name="T4" fmla="*/ 1 w 140"/>
                <a:gd name="T5" fmla="*/ 71 h 140"/>
                <a:gd name="T6" fmla="*/ 71 w 140"/>
                <a:gd name="T7" fmla="*/ 0 h 140"/>
                <a:gd name="T8" fmla="*/ 140 w 140"/>
                <a:gd name="T9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70"/>
                  </a:moveTo>
                  <a:cubicBezTo>
                    <a:pt x="140" y="110"/>
                    <a:pt x="108" y="140"/>
                    <a:pt x="69" y="140"/>
                  </a:cubicBezTo>
                  <a:cubicBezTo>
                    <a:pt x="31" y="140"/>
                    <a:pt x="0" y="108"/>
                    <a:pt x="1" y="71"/>
                  </a:cubicBezTo>
                  <a:cubicBezTo>
                    <a:pt x="1" y="31"/>
                    <a:pt x="32" y="0"/>
                    <a:pt x="71" y="0"/>
                  </a:cubicBezTo>
                  <a:cubicBezTo>
                    <a:pt x="109" y="0"/>
                    <a:pt x="140" y="32"/>
                    <a:pt x="14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8" name="Freeform 53">
              <a:extLst>
                <a:ext uri="{FF2B5EF4-FFF2-40B4-BE49-F238E27FC236}">
                  <a16:creationId xmlns:a16="http://schemas.microsoft.com/office/drawing/2014/main" id="{2A707EBA-CE05-4A55-93B1-CA7F9D8AB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400" y="5324475"/>
              <a:ext cx="207963" cy="209550"/>
            </a:xfrm>
            <a:custGeom>
              <a:avLst/>
              <a:gdLst>
                <a:gd name="T0" fmla="*/ 139 w 140"/>
                <a:gd name="T1" fmla="*/ 71 h 140"/>
                <a:gd name="T2" fmla="*/ 70 w 140"/>
                <a:gd name="T3" fmla="*/ 140 h 140"/>
                <a:gd name="T4" fmla="*/ 1 w 140"/>
                <a:gd name="T5" fmla="*/ 69 h 140"/>
                <a:gd name="T6" fmla="*/ 71 w 140"/>
                <a:gd name="T7" fmla="*/ 0 h 140"/>
                <a:gd name="T8" fmla="*/ 139 w 140"/>
                <a:gd name="T9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39" y="71"/>
                  </a:moveTo>
                  <a:cubicBezTo>
                    <a:pt x="139" y="109"/>
                    <a:pt x="109" y="140"/>
                    <a:pt x="70" y="140"/>
                  </a:cubicBezTo>
                  <a:cubicBezTo>
                    <a:pt x="31" y="140"/>
                    <a:pt x="0" y="109"/>
                    <a:pt x="1" y="69"/>
                  </a:cubicBezTo>
                  <a:cubicBezTo>
                    <a:pt x="1" y="31"/>
                    <a:pt x="32" y="0"/>
                    <a:pt x="71" y="0"/>
                  </a:cubicBezTo>
                  <a:cubicBezTo>
                    <a:pt x="109" y="1"/>
                    <a:pt x="140" y="32"/>
                    <a:pt x="1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9" name="Freeform 54">
              <a:extLst>
                <a:ext uri="{FF2B5EF4-FFF2-40B4-BE49-F238E27FC236}">
                  <a16:creationId xmlns:a16="http://schemas.microsoft.com/office/drawing/2014/main" id="{C2DB6D86-B471-47B5-BCB5-CA366B88C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888" y="5324475"/>
              <a:ext cx="209550" cy="211138"/>
            </a:xfrm>
            <a:custGeom>
              <a:avLst/>
              <a:gdLst>
                <a:gd name="T0" fmla="*/ 139 w 140"/>
                <a:gd name="T1" fmla="*/ 71 h 141"/>
                <a:gd name="T2" fmla="*/ 69 w 140"/>
                <a:gd name="T3" fmla="*/ 140 h 141"/>
                <a:gd name="T4" fmla="*/ 0 w 140"/>
                <a:gd name="T5" fmla="*/ 70 h 141"/>
                <a:gd name="T6" fmla="*/ 70 w 140"/>
                <a:gd name="T7" fmla="*/ 0 h 141"/>
                <a:gd name="T8" fmla="*/ 139 w 140"/>
                <a:gd name="T9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1">
                  <a:moveTo>
                    <a:pt x="139" y="71"/>
                  </a:moveTo>
                  <a:cubicBezTo>
                    <a:pt x="139" y="109"/>
                    <a:pt x="107" y="141"/>
                    <a:pt x="69" y="140"/>
                  </a:cubicBezTo>
                  <a:cubicBezTo>
                    <a:pt x="31" y="140"/>
                    <a:pt x="0" y="109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9" y="0"/>
                    <a:pt x="140" y="32"/>
                    <a:pt x="1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00859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9654" y="86955"/>
            <a:ext cx="6784071" cy="918161"/>
            <a:chOff x="0" y="174039"/>
            <a:chExt cx="6784071" cy="918161"/>
          </a:xfrm>
        </p:grpSpPr>
        <p:sp>
          <p:nvSpPr>
            <p:cNvPr id="4" name="文本框 3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Modeling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087277" y="323651"/>
              <a:ext cx="36967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HK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Linear Regression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D90C5DA-5ADC-4363-B7EF-CB014A38E30F}"/>
              </a:ext>
            </a:extLst>
          </p:cNvPr>
          <p:cNvSpPr txBox="1"/>
          <p:nvPr/>
        </p:nvSpPr>
        <p:spPr>
          <a:xfrm>
            <a:off x="427531" y="786289"/>
            <a:ext cx="1186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is a linear approach to modelling the relationship between a dependent variable and one or more independent variables. It has two types: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Simple Linear Regression </a:t>
            </a:r>
            <a:r>
              <a:rPr lang="en-US" dirty="0"/>
              <a:t>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Multiple Linear Regression</a:t>
            </a:r>
            <a:r>
              <a:rPr lang="en-US" dirty="0"/>
              <a:t>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59018B-F71B-4541-BB3F-0CAE5B07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31" y="1828800"/>
            <a:ext cx="6524625" cy="3962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36347-58B1-433D-B8C4-0A1ED572AB29}"/>
              </a:ext>
            </a:extLst>
          </p:cNvPr>
          <p:cNvSpPr txBox="1"/>
          <p:nvPr/>
        </p:nvSpPr>
        <p:spPr>
          <a:xfrm>
            <a:off x="7667625" y="2428875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 Calculated over Mean=  1.26</a:t>
            </a:r>
          </a:p>
        </p:txBody>
      </p:sp>
    </p:spTree>
    <p:extLst>
      <p:ext uri="{BB962C8B-B14F-4D97-AF65-F5344CB8AC3E}">
        <p14:creationId xmlns:p14="http://schemas.microsoft.com/office/powerpoint/2010/main" val="2310098308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80" y="0"/>
            <a:ext cx="6765021" cy="918161"/>
            <a:chOff x="0" y="174039"/>
            <a:chExt cx="6765021" cy="918161"/>
          </a:xfrm>
        </p:grpSpPr>
        <p:sp>
          <p:nvSpPr>
            <p:cNvPr id="4" name="文本框 3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F3DE5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Modeling</a:t>
              </a:r>
              <a:endParaRPr kumimoji="0" lang="zh-HK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3DE5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068227" y="297149"/>
              <a:ext cx="36967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HK" sz="2000" b="1" i="0" u="none" strike="noStrike" kern="1200" cap="none" spc="300" normalizeH="0" baseline="0" noProof="0" dirty="0">
                  <a:ln>
                    <a:noFill/>
                  </a:ln>
                  <a:solidFill>
                    <a:srgbClr val="4857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Decision Tree</a:t>
              </a:r>
              <a:endParaRPr kumimoji="0" lang="zh-HK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4857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75422D3-D32C-4049-8B59-E623148D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4" y="1168367"/>
            <a:ext cx="8601075" cy="56026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BAAD30-7A47-44A8-8362-6C15F2056B96}"/>
              </a:ext>
            </a:extLst>
          </p:cNvPr>
          <p:cNvSpPr txBox="1"/>
          <p:nvPr/>
        </p:nvSpPr>
        <p:spPr>
          <a:xfrm>
            <a:off x="260255" y="554742"/>
            <a:ext cx="1206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is a predictive model to go from observations about an item which are represented in the branches to conclusions about the item's target value which are represented in the leaves.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940010-780E-4513-AFA9-D9ED2C285B93}"/>
              </a:ext>
            </a:extLst>
          </p:cNvPr>
          <p:cNvSpPr txBox="1"/>
          <p:nvPr/>
        </p:nvSpPr>
        <p:spPr>
          <a:xfrm>
            <a:off x="8760729" y="2152650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 Calculated over Mean=  1.03</a:t>
            </a:r>
          </a:p>
        </p:txBody>
      </p:sp>
    </p:spTree>
    <p:extLst>
      <p:ext uri="{BB962C8B-B14F-4D97-AF65-F5344CB8AC3E}">
        <p14:creationId xmlns:p14="http://schemas.microsoft.com/office/powerpoint/2010/main" val="1654209920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9654" y="86955"/>
            <a:ext cx="6765021" cy="918161"/>
            <a:chOff x="0" y="174039"/>
            <a:chExt cx="6765021" cy="918161"/>
          </a:xfrm>
        </p:grpSpPr>
        <p:sp>
          <p:nvSpPr>
            <p:cNvPr id="4" name="文本框 3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F3DE5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Modeling</a:t>
              </a:r>
              <a:endParaRPr kumimoji="0" lang="zh-HK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3DE5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068227" y="393501"/>
              <a:ext cx="36967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HK" sz="2000" b="1" i="0" u="none" strike="noStrike" kern="1200" cap="none" spc="300" normalizeH="0" baseline="0" noProof="0" dirty="0">
                  <a:ln>
                    <a:noFill/>
                  </a:ln>
                  <a:solidFill>
                    <a:srgbClr val="4857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Random Forest</a:t>
              </a:r>
              <a:endParaRPr kumimoji="0" lang="zh-HK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4857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4C9918E-7B28-4F5E-8D98-843FABBEA9DD}"/>
              </a:ext>
            </a:extLst>
          </p:cNvPr>
          <p:cNvSpPr txBox="1"/>
          <p:nvPr/>
        </p:nvSpPr>
        <p:spPr>
          <a:xfrm>
            <a:off x="427531" y="706388"/>
            <a:ext cx="114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builds multiple decision trees and merges them together to get a more accurate and stable prediction.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41AED9-9A71-45ED-9601-D036FC634A11}"/>
              </a:ext>
            </a:extLst>
          </p:cNvPr>
          <p:cNvSpPr txBox="1"/>
          <p:nvPr/>
        </p:nvSpPr>
        <p:spPr>
          <a:xfrm>
            <a:off x="9401175" y="195262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 Calculated </a:t>
            </a:r>
          </a:p>
          <a:p>
            <a:r>
              <a:rPr lang="en-US" dirty="0"/>
              <a:t>over Mean=  0.81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7EF677-AC94-4D0B-BA57-45FA2975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56" y="1405087"/>
            <a:ext cx="8786931" cy="48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7357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9654" y="86955"/>
            <a:ext cx="3897996" cy="1046441"/>
            <a:chOff x="0" y="174039"/>
            <a:chExt cx="3897996" cy="1046441"/>
          </a:xfrm>
        </p:grpSpPr>
        <p:sp>
          <p:nvSpPr>
            <p:cNvPr id="4" name="文本框 3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HK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F3DE5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Modeling</a:t>
              </a:r>
              <a:endParaRPr kumimoji="0" lang="zh-HK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3DE5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1202" y="820370"/>
              <a:ext cx="36967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HK" sz="2000" b="1" i="0" u="none" strike="noStrike" kern="1200" cap="none" spc="300" normalizeH="0" baseline="0" noProof="0" dirty="0" err="1">
                  <a:ln>
                    <a:noFill/>
                  </a:ln>
                  <a:solidFill>
                    <a:srgbClr val="4857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XGBoost</a:t>
              </a:r>
              <a:endParaRPr kumimoji="0" lang="zh-HK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4857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96EA2E-5B93-4FFA-9E06-F325F371693B}"/>
              </a:ext>
            </a:extLst>
          </p:cNvPr>
          <p:cNvSpPr txBox="1"/>
          <p:nvPr/>
        </p:nvSpPr>
        <p:spPr>
          <a:xfrm>
            <a:off x="570406" y="2249636"/>
            <a:ext cx="10564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is an implementation of gradient boosted decision trees designed for speed and performance.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Pushes the limit of computations resources for boosted tree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RMSE Calculated over Mean=  0.83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2997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flipV="1">
            <a:off x="0" y="0"/>
            <a:ext cx="12192000" cy="3467100"/>
          </a:xfrm>
          <a:prstGeom prst="triangle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0600" y="4054554"/>
            <a:ext cx="6496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6600" b="1" spc="3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Evaluation</a:t>
            </a:r>
            <a:endParaRPr lang="zh-HK" altLang="en-US" sz="6600" b="1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444748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562999" y="165955"/>
            <a:ext cx="3176281" cy="918161"/>
            <a:chOff x="267877" y="174039"/>
            <a:chExt cx="3176281" cy="918161"/>
          </a:xfrm>
        </p:grpSpPr>
        <p:sp>
          <p:nvSpPr>
            <p:cNvPr id="17" name="文本框 16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Modeling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74729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E2A167C-ACEF-42E0-B4C0-579F88A20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299863"/>
              </p:ext>
            </p:extLst>
          </p:nvPr>
        </p:nvGraphicFramePr>
        <p:xfrm>
          <a:off x="542925" y="1652502"/>
          <a:ext cx="10086975" cy="110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395">
                  <a:extLst>
                    <a:ext uri="{9D8B030D-6E8A-4147-A177-3AD203B41FA5}">
                      <a16:colId xmlns:a16="http://schemas.microsoft.com/office/drawing/2014/main" val="1834321183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4003746462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1291443981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2990246053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2347093545"/>
                    </a:ext>
                  </a:extLst>
                </a:gridCol>
              </a:tblGrid>
              <a:tr h="3670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25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(Over mean)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17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60789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492685B-5637-4F77-AE40-549B83DC5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54559"/>
              </p:ext>
            </p:extLst>
          </p:nvPr>
        </p:nvGraphicFramePr>
        <p:xfrm>
          <a:off x="542924" y="3568064"/>
          <a:ext cx="10086975" cy="113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395">
                  <a:extLst>
                    <a:ext uri="{9D8B030D-6E8A-4147-A177-3AD203B41FA5}">
                      <a16:colId xmlns:a16="http://schemas.microsoft.com/office/drawing/2014/main" val="1834321183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4003746462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1291443981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2990246053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2347093545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25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(Over mean)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17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6078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DE4BA0D-A9DC-4DA3-BD59-C16083B6BB69}"/>
              </a:ext>
            </a:extLst>
          </p:cNvPr>
          <p:cNvSpPr txBox="1"/>
          <p:nvPr/>
        </p:nvSpPr>
        <p:spPr>
          <a:xfrm>
            <a:off x="438150" y="1032828"/>
            <a:ext cx="387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Without Feature Selection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344D28-3C1D-4467-BCC7-CF4EBB878D29}"/>
              </a:ext>
            </a:extLst>
          </p:cNvPr>
          <p:cNvSpPr txBox="1"/>
          <p:nvPr/>
        </p:nvSpPr>
        <p:spPr>
          <a:xfrm>
            <a:off x="438150" y="2980776"/>
            <a:ext cx="489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With  Feature Selection based on p Value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C4D960F-9C61-4FF0-99E9-DC7DB1AA3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978307"/>
              </p:ext>
            </p:extLst>
          </p:nvPr>
        </p:nvGraphicFramePr>
        <p:xfrm>
          <a:off x="542923" y="5512201"/>
          <a:ext cx="100869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395">
                  <a:extLst>
                    <a:ext uri="{9D8B030D-6E8A-4147-A177-3AD203B41FA5}">
                      <a16:colId xmlns:a16="http://schemas.microsoft.com/office/drawing/2014/main" val="1834321183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4003746462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1291443981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2990246053"/>
                    </a:ext>
                  </a:extLst>
                </a:gridCol>
                <a:gridCol w="2017395">
                  <a:extLst>
                    <a:ext uri="{9D8B030D-6E8A-4147-A177-3AD203B41FA5}">
                      <a16:colId xmlns:a16="http://schemas.microsoft.com/office/drawing/2014/main" val="2347093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25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(Over mean)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17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60789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CADEDA0-ADD9-4A12-ADE9-0C0CBE0A2265}"/>
              </a:ext>
            </a:extLst>
          </p:cNvPr>
          <p:cNvSpPr txBox="1"/>
          <p:nvPr/>
        </p:nvSpPr>
        <p:spPr>
          <a:xfrm>
            <a:off x="438149" y="4971098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Feature Selection based on Correlation Matrix </a:t>
            </a:r>
          </a:p>
        </p:txBody>
      </p:sp>
    </p:spTree>
    <p:extLst>
      <p:ext uri="{BB962C8B-B14F-4D97-AF65-F5344CB8AC3E}">
        <p14:creationId xmlns:p14="http://schemas.microsoft.com/office/powerpoint/2010/main" val="3562884724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9654" y="173266"/>
            <a:ext cx="3816323" cy="831850"/>
            <a:chOff x="0" y="260350"/>
            <a:chExt cx="3816323" cy="831850"/>
          </a:xfrm>
        </p:grpSpPr>
        <p:sp>
          <p:nvSpPr>
            <p:cNvPr id="3" name="文本框 2"/>
            <p:cNvSpPr txBox="1"/>
            <p:nvPr/>
          </p:nvSpPr>
          <p:spPr>
            <a:xfrm>
              <a:off x="640042" y="44586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8848036" y="3992322"/>
            <a:ext cx="2620469" cy="2620469"/>
          </a:xfrm>
          <a:prstGeom prst="ellipse">
            <a:avLst/>
          </a:prstGeom>
          <a:noFill/>
          <a:ln>
            <a:solidFill>
              <a:srgbClr val="4857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椭圆 17"/>
          <p:cNvSpPr/>
          <p:nvPr/>
        </p:nvSpPr>
        <p:spPr>
          <a:xfrm>
            <a:off x="369644" y="1011391"/>
            <a:ext cx="2620469" cy="2620469"/>
          </a:xfrm>
          <a:prstGeom prst="ellipse">
            <a:avLst/>
          </a:prstGeom>
          <a:noFill/>
          <a:ln>
            <a:solidFill>
              <a:srgbClr val="4857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26" name="组合 25"/>
          <p:cNvGrpSpPr/>
          <p:nvPr/>
        </p:nvGrpSpPr>
        <p:grpSpPr>
          <a:xfrm rot="1978849">
            <a:off x="10001562" y="1363847"/>
            <a:ext cx="902848" cy="1074675"/>
            <a:chOff x="6865257" y="1118912"/>
            <a:chExt cx="902848" cy="1074675"/>
          </a:xfrm>
        </p:grpSpPr>
        <p:sp>
          <p:nvSpPr>
            <p:cNvPr id="27" name="燕尾形 26"/>
            <p:cNvSpPr/>
            <p:nvPr/>
          </p:nvSpPr>
          <p:spPr>
            <a:xfrm>
              <a:off x="6865257" y="1118912"/>
              <a:ext cx="395396" cy="1074675"/>
            </a:xfrm>
            <a:prstGeom prst="chevron">
              <a:avLst/>
            </a:prstGeom>
            <a:solidFill>
              <a:srgbClr val="485766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7118983" y="1118912"/>
              <a:ext cx="395396" cy="1074675"/>
            </a:xfrm>
            <a:prstGeom prst="chevron">
              <a:avLst/>
            </a:prstGeom>
            <a:solidFill>
              <a:srgbClr val="48576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7372709" y="1118912"/>
              <a:ext cx="395396" cy="1074675"/>
            </a:xfrm>
            <a:prstGeom prst="chevron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 rot="19312279" flipV="1">
            <a:off x="10567681" y="2190256"/>
            <a:ext cx="902848" cy="1074675"/>
            <a:chOff x="6865257" y="1118912"/>
            <a:chExt cx="902848" cy="1074675"/>
          </a:xfrm>
        </p:grpSpPr>
        <p:sp>
          <p:nvSpPr>
            <p:cNvPr id="31" name="燕尾形 30"/>
            <p:cNvSpPr/>
            <p:nvPr/>
          </p:nvSpPr>
          <p:spPr>
            <a:xfrm>
              <a:off x="6865257" y="1118912"/>
              <a:ext cx="395396" cy="1074675"/>
            </a:xfrm>
            <a:prstGeom prst="chevron">
              <a:avLst/>
            </a:prstGeom>
            <a:solidFill>
              <a:srgbClr val="485766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7118983" y="1118912"/>
              <a:ext cx="395396" cy="1074675"/>
            </a:xfrm>
            <a:prstGeom prst="chevron">
              <a:avLst/>
            </a:prstGeom>
            <a:solidFill>
              <a:srgbClr val="48576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7372709" y="1118912"/>
              <a:ext cx="395396" cy="1074675"/>
            </a:xfrm>
            <a:prstGeom prst="chevron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885199" y="1843950"/>
            <a:ext cx="75808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Final model and its parameters and performance</a:t>
            </a:r>
          </a:p>
          <a:p>
            <a:pPr algn="just"/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data.frame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':	10031 obs. of  13 variables: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X           : int  3330 4666 7182 11386 2529 11261 11840 8282 7884 775 ...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Age.x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: int  29 26 20 23 25 19 29 19 22 32 ...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Agility.x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: int  75 31 77 38 72 27 56 77 50 62 ...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Balance.x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: int  78 33 77 28 69 27 55 81 51 72 ...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Composure.x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int  46 44 59 29 77 27 45 49 23 77 ...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GK.reflexes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int  16 74 7 52 10 60 12 14 74 7 ...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Jumping.x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: int  59 73 64 50 71 37 57 67 60 60 ...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Reactions.x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int  64 53 63 57 67 48 52 53 67 76 ...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Sprint.speed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int  83 38 84 39 73 21 59 65 39 83 ...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Strength.x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: int  43 74 65 43 77 58 67 48 63 78 ...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Vision.x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: int  44 41 52 42 65 22 46 57 41 65 ... </a:t>
            </a:r>
          </a:p>
          <a:p>
            <a:pPr algn="just"/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HK" sz="1400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ST.x</a:t>
            </a:r>
            <a:r>
              <a:rPr lang="en-US" altLang="zh-HK" sz="14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: int  60 0 64 0 73 0 45 50 0 59 ... </a:t>
            </a:r>
          </a:p>
        </p:txBody>
      </p:sp>
    </p:spTree>
    <p:extLst>
      <p:ext uri="{BB962C8B-B14F-4D97-AF65-F5344CB8AC3E}">
        <p14:creationId xmlns:p14="http://schemas.microsoft.com/office/powerpoint/2010/main" val="762550874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08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0400" y="2644170"/>
            <a:ext cx="5791200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9600" b="1" spc="300" dirty="0">
                <a:solidFill>
                  <a:srgbClr val="F1D7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9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nks.</a:t>
            </a:r>
            <a:endParaRPr lang="zh-HK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07752B-1592-4679-A7EE-296B99491831}"/>
              </a:ext>
            </a:extLst>
          </p:cNvPr>
          <p:cNvSpPr txBox="1"/>
          <p:nvPr/>
        </p:nvSpPr>
        <p:spPr>
          <a:xfrm>
            <a:off x="8013304" y="4312430"/>
            <a:ext cx="533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b="1" dirty="0">
                <a:solidFill>
                  <a:schemeClr val="bg1"/>
                </a:solidFill>
              </a:rPr>
              <a:t>                      Presented By</a:t>
            </a:r>
          </a:p>
          <a:p>
            <a:endParaRPr lang="en-US" altLang="zh-HK" sz="2800" b="1" dirty="0">
              <a:solidFill>
                <a:schemeClr val="bg1"/>
              </a:solidFill>
            </a:endParaRPr>
          </a:p>
          <a:p>
            <a:r>
              <a:rPr lang="en-US" altLang="zh-HK" sz="2400" dirty="0">
                <a:solidFill>
                  <a:schemeClr val="bg1"/>
                </a:solidFill>
              </a:rPr>
              <a:t>Sushma </a:t>
            </a:r>
            <a:r>
              <a:rPr lang="en-US" altLang="zh-HK" sz="2400" dirty="0" err="1">
                <a:solidFill>
                  <a:schemeClr val="bg1"/>
                </a:solidFill>
              </a:rPr>
              <a:t>Gadepally</a:t>
            </a:r>
            <a:r>
              <a:rPr lang="en-US" altLang="zh-HK" sz="2400" dirty="0">
                <a:solidFill>
                  <a:schemeClr val="bg1"/>
                </a:solidFill>
              </a:rPr>
              <a:t> 001493153</a:t>
            </a:r>
          </a:p>
          <a:p>
            <a:r>
              <a:rPr lang="en-US" altLang="zh-CN" sz="2400" dirty="0" err="1">
                <a:solidFill>
                  <a:schemeClr val="bg1"/>
                </a:solidFill>
              </a:rPr>
              <a:t>Komal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Matam</a:t>
            </a:r>
            <a:r>
              <a:rPr lang="en-US" altLang="zh-CN" sz="2400" dirty="0">
                <a:solidFill>
                  <a:schemeClr val="bg1"/>
                </a:solidFill>
              </a:rPr>
              <a:t>         001877039</a:t>
            </a:r>
          </a:p>
          <a:p>
            <a:r>
              <a:rPr lang="en-US" altLang="zh-HK" sz="2400" dirty="0">
                <a:solidFill>
                  <a:schemeClr val="bg1"/>
                </a:solidFill>
              </a:rPr>
              <a:t>Zichao Tian              001465014</a:t>
            </a:r>
          </a:p>
          <a:p>
            <a:r>
              <a:rPr lang="en-US" altLang="zh-CN" sz="2400" dirty="0" err="1">
                <a:solidFill>
                  <a:schemeClr val="bg1"/>
                </a:solidFill>
              </a:rPr>
              <a:t>Sayli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Bhutkar</a:t>
            </a:r>
            <a:r>
              <a:rPr lang="en-US" altLang="zh-CN" sz="2400" dirty="0">
                <a:solidFill>
                  <a:schemeClr val="bg1"/>
                </a:solidFill>
              </a:rPr>
              <a:t>          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001427569</a:t>
            </a:r>
          </a:p>
          <a:p>
            <a:pPr algn="ctr"/>
            <a:endParaRPr lang="zh-HK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5926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902994" y="658922"/>
            <a:ext cx="2386012" cy="614362"/>
            <a:chOff x="4071938" y="642938"/>
            <a:chExt cx="2386012" cy="61436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628169" y="642938"/>
            <a:ext cx="293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b="1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</a:t>
            </a:r>
            <a:r>
              <a:rPr lang="en-US" altLang="zh-HK" sz="3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HK" sz="3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nts</a:t>
            </a:r>
            <a:endParaRPr lang="zh-HK" altLang="en-US" sz="3600" b="1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238" b="35781"/>
          <a:stretch/>
        </p:blipFill>
        <p:spPr>
          <a:xfrm>
            <a:off x="-6095" y="2098677"/>
            <a:ext cx="12192000" cy="41245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291154"/>
            <a:ext cx="12192000" cy="157162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/>
          <p:cNvSpPr/>
          <p:nvPr/>
        </p:nvSpPr>
        <p:spPr>
          <a:xfrm>
            <a:off x="0" y="1941515"/>
            <a:ext cx="12192000" cy="157162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825120" y="2539675"/>
            <a:ext cx="3017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16563" y="3908931"/>
            <a:ext cx="370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Description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8787" y="2364557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38787" y="3661085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38787" y="4975291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8942" y="5351052"/>
            <a:ext cx="4695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23EE751-57FB-4607-9090-9E7ED046C48B}"/>
              </a:ext>
            </a:extLst>
          </p:cNvPr>
          <p:cNvSpPr/>
          <p:nvPr/>
        </p:nvSpPr>
        <p:spPr>
          <a:xfrm>
            <a:off x="6192407" y="2342007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13599D-BED8-4BB9-B0E0-C0179D22A389}"/>
              </a:ext>
            </a:extLst>
          </p:cNvPr>
          <p:cNvSpPr txBox="1"/>
          <p:nvPr/>
        </p:nvSpPr>
        <p:spPr>
          <a:xfrm>
            <a:off x="6557313" y="2623392"/>
            <a:ext cx="4695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7D224ED-B28B-4D3E-9EF0-8F839E596505}"/>
              </a:ext>
            </a:extLst>
          </p:cNvPr>
          <p:cNvSpPr/>
          <p:nvPr/>
        </p:nvSpPr>
        <p:spPr>
          <a:xfrm>
            <a:off x="6185170" y="3675250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HK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D3C6F5-1D27-47BD-83FC-583DCBCC464D}"/>
              </a:ext>
            </a:extLst>
          </p:cNvPr>
          <p:cNvSpPr txBox="1"/>
          <p:nvPr/>
        </p:nvSpPr>
        <p:spPr>
          <a:xfrm>
            <a:off x="6623988" y="3986569"/>
            <a:ext cx="4695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3441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902994" y="658922"/>
            <a:ext cx="2386012" cy="614362"/>
            <a:chOff x="4071938" y="642938"/>
            <a:chExt cx="2386012" cy="61436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2000250" y="626953"/>
            <a:ext cx="8563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 -- Analytical Approach</a:t>
            </a:r>
            <a:endParaRPr lang="zh-HK" altLang="en-US" sz="3600" b="1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287" y="6700838"/>
            <a:ext cx="12192000" cy="157162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/>
          <p:cNvSpPr/>
          <p:nvPr/>
        </p:nvSpPr>
        <p:spPr>
          <a:xfrm>
            <a:off x="0" y="1517868"/>
            <a:ext cx="12192000" cy="157162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8596E0-80E2-48A3-A1B1-02F4F533F8E4}"/>
              </a:ext>
            </a:extLst>
          </p:cNvPr>
          <p:cNvSpPr txBox="1"/>
          <p:nvPr/>
        </p:nvSpPr>
        <p:spPr>
          <a:xfrm>
            <a:off x="485775" y="2266950"/>
            <a:ext cx="112490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Analytical Approach</a:t>
            </a:r>
            <a:endParaRPr lang="en-US" dirty="0"/>
          </a:p>
          <a:p>
            <a:r>
              <a:rPr lang="en-US" dirty="0"/>
              <a:t>We will be utilizing data about the player attributes from combining Fifa2018 and Fifa2019 . Our team will be making use of analysis mainly on the different player attributes to search for existing values in the data. Along with a graphical approach, we plan to utilize the techniques learnt in the classroom to manipulate the data and explain those findings in a sophisticated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amount of associated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a high accuracy prediction</a:t>
            </a:r>
          </a:p>
          <a:p>
            <a:endParaRPr lang="en-US" dirty="0"/>
          </a:p>
          <a:p>
            <a:r>
              <a:rPr lang="en-US" b="1" dirty="0"/>
              <a:t>Overview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Performing merge on the data sets using ID we arrived at </a:t>
            </a:r>
            <a:r>
              <a:rPr lang="en-US" b="1" dirty="0"/>
              <a:t>12539</a:t>
            </a:r>
            <a:r>
              <a:rPr lang="en-US" dirty="0"/>
              <a:t> unique rows. Only the 2018 columns (64 columns excluding value and wage) were included with Value column from 2019 dataset that gave us a total of 70 features.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3240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546507" y="1549187"/>
            <a:ext cx="5305425" cy="5191125"/>
          </a:xfrm>
          <a:prstGeom prst="ellipse">
            <a:avLst/>
          </a:prstGeom>
          <a:solidFill>
            <a:srgbClr val="48576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椭圆 6"/>
          <p:cNvSpPr/>
          <p:nvPr/>
        </p:nvSpPr>
        <p:spPr>
          <a:xfrm>
            <a:off x="1775106" y="1832948"/>
            <a:ext cx="4848225" cy="4717481"/>
          </a:xfrm>
          <a:prstGeom prst="ellipse">
            <a:avLst/>
          </a:prstGeom>
          <a:solidFill>
            <a:srgbClr val="485766">
              <a:alpha val="48000"/>
            </a:srgb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椭圆 5"/>
          <p:cNvSpPr/>
          <p:nvPr/>
        </p:nvSpPr>
        <p:spPr>
          <a:xfrm>
            <a:off x="9753" y="117689"/>
            <a:ext cx="8313378" cy="6622624"/>
          </a:xfrm>
          <a:prstGeom prst="ellipse">
            <a:avLst/>
          </a:prstGeom>
          <a:solidFill>
            <a:srgbClr val="F3DE5A">
              <a:alpha val="87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highlight>
                  <a:srgbClr val="FF0000"/>
                </a:highlight>
                <a:latin typeface="华文细黑" panose="02010600040101010101" pitchFamily="2" charset="-122"/>
                <a:ea typeface="华文细黑" panose="02010600040101010101" pitchFamily="2" charset="-122"/>
              </a:rPr>
              <a:t>Data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Player personal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Player performance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Player preferred position and ratings at positions.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3599978">
            <a:off x="2021451" y="1645688"/>
            <a:ext cx="1303559" cy="1239652"/>
          </a:xfrm>
          <a:prstGeom prst="triangl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456301" y="4235060"/>
            <a:ext cx="860610" cy="860608"/>
            <a:chOff x="10851778" y="914403"/>
            <a:chExt cx="860610" cy="860608"/>
          </a:xfrm>
        </p:grpSpPr>
        <p:grpSp>
          <p:nvGrpSpPr>
            <p:cNvPr id="14" name="组合 13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rgbClr val="F3DE5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16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7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8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9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1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8367210" y="631735"/>
            <a:ext cx="860610" cy="860608"/>
            <a:chOff x="10851778" y="914403"/>
            <a:chExt cx="860610" cy="860608"/>
          </a:xfrm>
        </p:grpSpPr>
        <p:grpSp>
          <p:nvGrpSpPr>
            <p:cNvPr id="24" name="组合 23"/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rgbClr val="F3DE5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26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7" name="Freeform 39"/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8" name="Freeform 42"/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29" name="Freeform 43"/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0" name="Freeform 44"/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31" name="Freeform 45"/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9A6079A-F7CC-4576-8B81-E9DF07E237EB}"/>
              </a:ext>
            </a:extLst>
          </p:cNvPr>
          <p:cNvSpPr txBox="1"/>
          <p:nvPr/>
        </p:nvSpPr>
        <p:spPr>
          <a:xfrm flipH="1">
            <a:off x="8468640" y="1489126"/>
            <a:ext cx="290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Observation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89AD317-151F-46B2-BEAD-79F16578FFCF}"/>
              </a:ext>
            </a:extLst>
          </p:cNvPr>
          <p:cNvSpPr txBox="1"/>
          <p:nvPr/>
        </p:nvSpPr>
        <p:spPr>
          <a:xfrm flipH="1">
            <a:off x="8462739" y="5199601"/>
            <a:ext cx="3230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Data Preparation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FD916CB-A4DB-416F-B43C-92783FAF20C7}"/>
              </a:ext>
            </a:extLst>
          </p:cNvPr>
          <p:cNvGrpSpPr/>
          <p:nvPr/>
        </p:nvGrpSpPr>
        <p:grpSpPr>
          <a:xfrm>
            <a:off x="8442950" y="2339691"/>
            <a:ext cx="860610" cy="860608"/>
            <a:chOff x="10851778" y="914403"/>
            <a:chExt cx="860610" cy="860608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2A5BC50-C479-495F-85BC-4EBE25152C12}"/>
                </a:ext>
              </a:extLst>
            </p:cNvPr>
            <p:cNvGrpSpPr/>
            <p:nvPr/>
          </p:nvGrpSpPr>
          <p:grpSpPr>
            <a:xfrm>
              <a:off x="10851778" y="914403"/>
              <a:ext cx="860610" cy="860608"/>
              <a:chOff x="10851778" y="914403"/>
              <a:chExt cx="860610" cy="860608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2F92D997-A4B0-43A6-A10E-6759D146E8C2}"/>
                  </a:ext>
                </a:extLst>
              </p:cNvPr>
              <p:cNvSpPr/>
              <p:nvPr/>
            </p:nvSpPr>
            <p:spPr>
              <a:xfrm>
                <a:off x="10947307" y="1009931"/>
                <a:ext cx="669551" cy="669551"/>
              </a:xfrm>
              <a:prstGeom prst="ellipse">
                <a:avLst/>
              </a:prstGeom>
              <a:solidFill>
                <a:srgbClr val="F3DE5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dirty="0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4780CF72-93D5-4817-83EF-72E2FCCB429B}"/>
                  </a:ext>
                </a:extLst>
              </p:cNvPr>
              <p:cNvSpPr/>
              <p:nvPr/>
            </p:nvSpPr>
            <p:spPr>
              <a:xfrm>
                <a:off x="10851778" y="914403"/>
                <a:ext cx="860610" cy="8606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D25D18F4-8D45-4E49-A556-A57C5F54365D}"/>
                </a:ext>
              </a:extLst>
            </p:cNvPr>
            <p:cNvGrpSpPr/>
            <p:nvPr/>
          </p:nvGrpSpPr>
          <p:grpSpPr>
            <a:xfrm>
              <a:off x="11092383" y="1132843"/>
              <a:ext cx="379400" cy="423728"/>
              <a:chOff x="6652957" y="2328821"/>
              <a:chExt cx="1385887" cy="1547812"/>
            </a:xfrm>
          </p:grpSpPr>
          <p:sp>
            <p:nvSpPr>
              <p:cNvPr id="62" name="Freeform 38">
                <a:extLst>
                  <a:ext uri="{FF2B5EF4-FFF2-40B4-BE49-F238E27FC236}">
                    <a16:creationId xmlns:a16="http://schemas.microsoft.com/office/drawing/2014/main" id="{079C5E5A-F5D2-43ED-AFCD-010E3A617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63" name="Freeform 39">
                <a:extLst>
                  <a:ext uri="{FF2B5EF4-FFF2-40B4-BE49-F238E27FC236}">
                    <a16:creationId xmlns:a16="http://schemas.microsoft.com/office/drawing/2014/main" id="{D97375A7-058D-4CB1-BB09-086B030BF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64" name="Freeform 42">
                <a:extLst>
                  <a:ext uri="{FF2B5EF4-FFF2-40B4-BE49-F238E27FC236}">
                    <a16:creationId xmlns:a16="http://schemas.microsoft.com/office/drawing/2014/main" id="{D2320E50-412C-4297-B244-F5FF08E17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65" name="Freeform 43">
                <a:extLst>
                  <a:ext uri="{FF2B5EF4-FFF2-40B4-BE49-F238E27FC236}">
                    <a16:creationId xmlns:a16="http://schemas.microsoft.com/office/drawing/2014/main" id="{4EDCB789-767C-4362-8578-C687D24F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66" name="Freeform 44">
                <a:extLst>
                  <a:ext uri="{FF2B5EF4-FFF2-40B4-BE49-F238E27FC236}">
                    <a16:creationId xmlns:a16="http://schemas.microsoft.com/office/drawing/2014/main" id="{203271B3-4F3D-44B9-963F-79C7D1653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67" name="Freeform 45">
                <a:extLst>
                  <a:ext uri="{FF2B5EF4-FFF2-40B4-BE49-F238E27FC236}">
                    <a16:creationId xmlns:a16="http://schemas.microsoft.com/office/drawing/2014/main" id="{BB8D0905-452B-4640-8C88-AD8ED3280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A0287F84-7D71-489F-A1EA-583B73A979C5}"/>
              </a:ext>
            </a:extLst>
          </p:cNvPr>
          <p:cNvSpPr txBox="1"/>
          <p:nvPr/>
        </p:nvSpPr>
        <p:spPr>
          <a:xfrm flipH="1">
            <a:off x="8462739" y="3503151"/>
            <a:ext cx="3793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175788909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9654" y="58380"/>
            <a:ext cx="6431646" cy="1263291"/>
            <a:chOff x="0" y="174039"/>
            <a:chExt cx="3840845" cy="1000932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2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6" y="760413"/>
              <a:ext cx="3572969" cy="41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800" b="1" spc="300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Observation</a:t>
              </a:r>
              <a:endParaRPr lang="zh-HK" altLang="en-US" sz="2800" b="1" spc="3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496575" y="1772121"/>
            <a:ext cx="429686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K" sz="3200" b="1" spc="300" dirty="0">
              <a:solidFill>
                <a:srgbClr val="485766"/>
              </a:solidFill>
            </a:endParaRPr>
          </a:p>
          <a:p>
            <a:endParaRPr lang="en-US" altLang="zh-HK" sz="2400" b="1" spc="300" dirty="0">
              <a:solidFill>
                <a:srgbClr val="0070C0"/>
              </a:solidFill>
            </a:endParaRPr>
          </a:p>
          <a:p>
            <a:endParaRPr lang="zh-HK" altLang="en-US" spc="300" dirty="0">
              <a:solidFill>
                <a:srgbClr val="485766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913E0C6-7D69-4B93-BFE2-099415023854}"/>
              </a:ext>
            </a:extLst>
          </p:cNvPr>
          <p:cNvSpPr/>
          <p:nvPr/>
        </p:nvSpPr>
        <p:spPr>
          <a:xfrm>
            <a:off x="608222" y="1524472"/>
            <a:ext cx="5087727" cy="477155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US" altLang="zh-HK" sz="4000" b="1" spc="300" dirty="0">
                <a:solidFill>
                  <a:srgbClr val="485766"/>
                </a:solidFill>
              </a:rPr>
              <a:t>Data Import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4000" b="1" spc="300" dirty="0">
                <a:solidFill>
                  <a:srgbClr val="485766"/>
                </a:solidFill>
              </a:rPr>
              <a:t> </a:t>
            </a:r>
            <a:r>
              <a:rPr lang="en-US" altLang="zh-HK" sz="3600" b="1" spc="300" dirty="0">
                <a:solidFill>
                  <a:srgbClr val="485766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First Table Selection</a:t>
            </a:r>
          </a:p>
          <a:p>
            <a:r>
              <a:rPr lang="en-US" altLang="zh-HK" sz="4000" b="1" spc="300" dirty="0">
                <a:solidFill>
                  <a:srgbClr val="485766"/>
                </a:solidFill>
              </a:rPr>
              <a:t>    </a:t>
            </a:r>
            <a:r>
              <a:rPr lang="en-US" altLang="zh-HK" sz="3200" b="1" spc="300" dirty="0">
                <a:solidFill>
                  <a:srgbClr val="0070C0"/>
                </a:solidFill>
              </a:rPr>
              <a:t>Fifa18.csv</a:t>
            </a:r>
          </a:p>
          <a:p>
            <a:r>
              <a:rPr lang="en-US" altLang="zh-HK" sz="3200" b="1" spc="300" dirty="0">
                <a:solidFill>
                  <a:srgbClr val="0070C0"/>
                </a:solidFill>
              </a:rPr>
              <a:t>     Fifa19.csv</a:t>
            </a:r>
          </a:p>
          <a:p>
            <a:endParaRPr lang="en-US" altLang="zh-HK" sz="3200" b="1" spc="300" dirty="0">
              <a:solidFill>
                <a:srgbClr val="0070C0"/>
              </a:solidFill>
            </a:endParaRPr>
          </a:p>
          <a:p>
            <a:r>
              <a:rPr lang="en-US" altLang="zh-HK" sz="3200" b="1" spc="300" dirty="0">
                <a:solidFill>
                  <a:srgbClr val="0070C0"/>
                </a:solidFill>
                <a:sym typeface="Wingdings" panose="05000000000000000000" pitchFamily="2" charset="2"/>
              </a:rPr>
              <a:t>NewFifa.csv</a:t>
            </a:r>
            <a:endParaRPr lang="en-US" altLang="zh-HK" sz="3200" b="1" spc="300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06B0EE5-FD91-4223-867B-FC167532E87B}"/>
              </a:ext>
            </a:extLst>
          </p:cNvPr>
          <p:cNvSpPr/>
          <p:nvPr/>
        </p:nvSpPr>
        <p:spPr>
          <a:xfrm>
            <a:off x="6346019" y="1524471"/>
            <a:ext cx="4998256" cy="477155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HK" sz="4400" b="1" spc="300" dirty="0">
              <a:solidFill>
                <a:srgbClr val="485766"/>
              </a:solidFill>
            </a:endParaRPr>
          </a:p>
          <a:p>
            <a:r>
              <a:rPr lang="en-US" altLang="zh-HK" sz="4400" b="1" spc="300" dirty="0">
                <a:solidFill>
                  <a:srgbClr val="485766"/>
                </a:solidFill>
              </a:rPr>
              <a:t>2. Data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4000" b="1" spc="300" dirty="0">
                <a:solidFill>
                  <a:srgbClr val="485766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4000" b="1" spc="300" dirty="0">
                <a:solidFill>
                  <a:srgbClr val="485766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Anomalies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4000" b="1" spc="300" dirty="0">
                <a:solidFill>
                  <a:srgbClr val="485766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Outliers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4000" b="1" spc="300" dirty="0">
                <a:solidFill>
                  <a:srgbClr val="485766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4000" b="1" spc="300" dirty="0">
                <a:solidFill>
                  <a:srgbClr val="485766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Incorrect values</a:t>
            </a:r>
          </a:p>
          <a:p>
            <a:endParaRPr lang="en-US" sz="40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24091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9654" y="58380"/>
            <a:ext cx="6431646" cy="1263291"/>
            <a:chOff x="0" y="174039"/>
            <a:chExt cx="3840845" cy="1000932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2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6" y="760413"/>
              <a:ext cx="3572969" cy="41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800" b="1" spc="300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Observation</a:t>
              </a:r>
              <a:endParaRPr lang="zh-HK" altLang="en-US" sz="2800" b="1" spc="3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496575" y="1772121"/>
            <a:ext cx="429686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K" sz="3200" b="1" spc="300" dirty="0">
              <a:solidFill>
                <a:srgbClr val="485766"/>
              </a:solidFill>
            </a:endParaRPr>
          </a:p>
          <a:p>
            <a:endParaRPr lang="en-US" altLang="zh-HK" sz="2400" b="1" spc="300" dirty="0">
              <a:solidFill>
                <a:srgbClr val="0070C0"/>
              </a:solidFill>
            </a:endParaRPr>
          </a:p>
          <a:p>
            <a:endParaRPr lang="zh-HK" altLang="en-US" spc="300" dirty="0">
              <a:solidFill>
                <a:srgbClr val="48576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1CBF5-0FE2-49E9-8C29-7A6C1E1B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5" y="1301792"/>
            <a:ext cx="5767378" cy="54779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D929F-8E63-4CD1-88BF-A7DF14DC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032" y="1301792"/>
            <a:ext cx="6264968" cy="54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17443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59654" y="86955"/>
            <a:ext cx="5319917" cy="1048039"/>
            <a:chOff x="0" y="174039"/>
            <a:chExt cx="3678921" cy="1048039"/>
          </a:xfrm>
        </p:grpSpPr>
        <p:sp>
          <p:nvSpPr>
            <p:cNvPr id="37" name="文本框 36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2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7877" y="760413"/>
              <a:ext cx="3411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4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Preparation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152718" y="360457"/>
            <a:ext cx="3078162" cy="1395184"/>
            <a:chOff x="5951538" y="890816"/>
            <a:chExt cx="3078162" cy="1395184"/>
          </a:xfrm>
        </p:grpSpPr>
        <p:grpSp>
          <p:nvGrpSpPr>
            <p:cNvPr id="44" name="组合 43"/>
            <p:cNvGrpSpPr/>
            <p:nvPr/>
          </p:nvGrpSpPr>
          <p:grpSpPr>
            <a:xfrm>
              <a:off x="5951538" y="1024166"/>
              <a:ext cx="2944812" cy="1261834"/>
              <a:chOff x="5951538" y="1024166"/>
              <a:chExt cx="2944812" cy="1261834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V="1">
                <a:off x="5951538" y="1024166"/>
                <a:ext cx="830853" cy="1261834"/>
              </a:xfrm>
              <a:prstGeom prst="line">
                <a:avLst/>
              </a:prstGeom>
              <a:ln w="28575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6763341" y="1024166"/>
                <a:ext cx="2133009" cy="0"/>
              </a:xfrm>
              <a:prstGeom prst="line">
                <a:avLst/>
              </a:prstGeom>
              <a:ln w="28575">
                <a:solidFill>
                  <a:srgbClr val="4857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椭圆 44"/>
            <p:cNvSpPr/>
            <p:nvPr/>
          </p:nvSpPr>
          <p:spPr>
            <a:xfrm>
              <a:off x="8763000" y="890816"/>
              <a:ext cx="266700" cy="266700"/>
            </a:xfrm>
            <a:prstGeom prst="ellipse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35" name="箭头: 五边形 34">
            <a:extLst>
              <a:ext uri="{FF2B5EF4-FFF2-40B4-BE49-F238E27FC236}">
                <a16:creationId xmlns:a16="http://schemas.microsoft.com/office/drawing/2014/main" id="{E43B3875-39FE-4E5E-8B47-764E40E95198}"/>
              </a:ext>
            </a:extLst>
          </p:cNvPr>
          <p:cNvSpPr/>
          <p:nvPr/>
        </p:nvSpPr>
        <p:spPr>
          <a:xfrm>
            <a:off x="1179732" y="1758034"/>
            <a:ext cx="3667125" cy="149542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Data combining Fifa18 </a:t>
            </a:r>
            <a:r>
              <a:rPr lang="en-US" altLang="zh-CN" dirty="0"/>
              <a:t>&amp; Fifa19 by column ”ID”</a:t>
            </a:r>
            <a:endParaRPr lang="en-US" dirty="0"/>
          </a:p>
        </p:txBody>
      </p: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id="{FD5915C9-5108-4CE2-AC0A-183EE87C5C00}"/>
              </a:ext>
            </a:extLst>
          </p:cNvPr>
          <p:cNvSpPr/>
          <p:nvPr/>
        </p:nvSpPr>
        <p:spPr>
          <a:xfrm>
            <a:off x="6964180" y="1741992"/>
            <a:ext cx="3667125" cy="1495425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Write new Csv file and then delete irrelative columns like “Photo”, etc.</a:t>
            </a:r>
          </a:p>
          <a:p>
            <a:pPr algn="ctr"/>
            <a:endParaRPr lang="en-US" dirty="0"/>
          </a:p>
        </p:txBody>
      </p:sp>
      <p:sp>
        <p:nvSpPr>
          <p:cNvPr id="53" name="箭头: 五边形 52">
            <a:extLst>
              <a:ext uri="{FF2B5EF4-FFF2-40B4-BE49-F238E27FC236}">
                <a16:creationId xmlns:a16="http://schemas.microsoft.com/office/drawing/2014/main" id="{71AA2E5A-1EC0-45BD-A80E-05AEEB11CE78}"/>
              </a:ext>
            </a:extLst>
          </p:cNvPr>
          <p:cNvSpPr/>
          <p:nvPr/>
        </p:nvSpPr>
        <p:spPr>
          <a:xfrm>
            <a:off x="1179732" y="3876499"/>
            <a:ext cx="3667125" cy="1495425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Changed the categorical values to numeric for Nationality, Club, Preferred positions columns.</a:t>
            </a:r>
          </a:p>
        </p:txBody>
      </p:sp>
      <p:sp>
        <p:nvSpPr>
          <p:cNvPr id="54" name="箭头: 五边形 53">
            <a:extLst>
              <a:ext uri="{FF2B5EF4-FFF2-40B4-BE49-F238E27FC236}">
                <a16:creationId xmlns:a16="http://schemas.microsoft.com/office/drawing/2014/main" id="{768AE4F2-AC0F-436D-9D68-E563B8E138A2}"/>
              </a:ext>
            </a:extLst>
          </p:cNvPr>
          <p:cNvSpPr/>
          <p:nvPr/>
        </p:nvSpPr>
        <p:spPr>
          <a:xfrm>
            <a:off x="6964180" y="4104603"/>
            <a:ext cx="3959704" cy="1495425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Convert values like “N/A” to zero; Cleaning of Value field;</a:t>
            </a:r>
          </a:p>
          <a:p>
            <a:pPr algn="ctr"/>
            <a:r>
              <a:rPr lang="en-US" dirty="0"/>
              <a:t>Cleaned numerical functions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E13BF73-A56B-4659-AF63-9AA0CD966B77}"/>
              </a:ext>
            </a:extLst>
          </p:cNvPr>
          <p:cNvSpPr txBox="1"/>
          <p:nvPr/>
        </p:nvSpPr>
        <p:spPr>
          <a:xfrm>
            <a:off x="7543800" y="410120"/>
            <a:ext cx="448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Data Cleaning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9032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9654" y="86955"/>
            <a:ext cx="5349158" cy="918161"/>
            <a:chOff x="0" y="174039"/>
            <a:chExt cx="5349158" cy="918161"/>
          </a:xfrm>
        </p:grpSpPr>
        <p:sp>
          <p:nvSpPr>
            <p:cNvPr id="9" name="文本框 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>
                  <a:solidFill>
                    <a:srgbClr val="F3DE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2</a:t>
              </a:r>
              <a:endParaRPr lang="zh-HK" altLang="en-US" sz="3600" b="1" spc="300" dirty="0">
                <a:solidFill>
                  <a:srgbClr val="F3DE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72877" y="291334"/>
              <a:ext cx="3176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 Selection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D918170-14B3-4BF5-B0EF-8F5CF16A1B52}"/>
              </a:ext>
            </a:extLst>
          </p:cNvPr>
          <p:cNvSpPr txBox="1"/>
          <p:nvPr/>
        </p:nvSpPr>
        <p:spPr>
          <a:xfrm>
            <a:off x="427531" y="650526"/>
            <a:ext cx="855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</a:t>
            </a:r>
            <a:r>
              <a:rPr lang="en-US" altLang="zh-CN" sz="2000" dirty="0"/>
              <a:t>sing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correlation matrix </a:t>
            </a:r>
            <a:r>
              <a:rPr lang="en-US" sz="2000" dirty="0"/>
              <a:t>and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 value </a:t>
            </a:r>
            <a:r>
              <a:rPr lang="en-US" sz="2000" dirty="0"/>
              <a:t>as feature selection techniques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19EF0-B7D6-4602-9184-3B97DFC45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4" y="1005117"/>
            <a:ext cx="9503330" cy="593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6A5DBA-8CB6-488D-9CB2-050B8D4D79F3}"/>
              </a:ext>
            </a:extLst>
          </p:cNvPr>
          <p:cNvSpPr/>
          <p:nvPr/>
        </p:nvSpPr>
        <p:spPr>
          <a:xfrm>
            <a:off x="9860692" y="1113814"/>
            <a:ext cx="217165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To summarize a large amount of data where the goal is to see patterns. In our example above, the observable pattern is that all the variables highly correlate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1074966902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37648-0011-4BF2-9D5D-1189960D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28390"/>
            <a:ext cx="8523074" cy="67296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97DBD0-0F26-4673-A2D6-A0409B2E0E15}"/>
              </a:ext>
            </a:extLst>
          </p:cNvPr>
          <p:cNvSpPr txBox="1"/>
          <p:nvPr/>
        </p:nvSpPr>
        <p:spPr>
          <a:xfrm flipH="1">
            <a:off x="9041438" y="247135"/>
            <a:ext cx="13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67CE5B-1242-4BC8-AE6E-2A3FF85A64C8}"/>
              </a:ext>
            </a:extLst>
          </p:cNvPr>
          <p:cNvSpPr txBox="1"/>
          <p:nvPr/>
        </p:nvSpPr>
        <p:spPr>
          <a:xfrm>
            <a:off x="9134475" y="1724025"/>
            <a:ext cx="294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generated Correlation Matrix for our dataset</a:t>
            </a:r>
          </a:p>
        </p:txBody>
      </p:sp>
    </p:spTree>
    <p:extLst>
      <p:ext uri="{BB962C8B-B14F-4D97-AF65-F5344CB8AC3E}">
        <p14:creationId xmlns:p14="http://schemas.microsoft.com/office/powerpoint/2010/main" val="4259264106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2259</TotalTime>
  <Words>623</Words>
  <Application>Microsoft Office PowerPoint</Application>
  <PresentationFormat>宽屏</PresentationFormat>
  <Paragraphs>170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微软雅黑</vt:lpstr>
      <vt:lpstr>华文细黑</vt:lpstr>
      <vt:lpstr>Arabic Typesetting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Zichao Tian</cp:lastModifiedBy>
  <cp:revision>334</cp:revision>
  <dcterms:created xsi:type="dcterms:W3CDTF">2015-02-07T06:47:43Z</dcterms:created>
  <dcterms:modified xsi:type="dcterms:W3CDTF">2019-02-27T23:59:01Z</dcterms:modified>
</cp:coreProperties>
</file>